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1"/>
  </p:notesMasterIdLst>
  <p:sldIdLst>
    <p:sldId id="1032" r:id="rId2"/>
    <p:sldId id="1033" r:id="rId3"/>
    <p:sldId id="1034" r:id="rId4"/>
    <p:sldId id="1035" r:id="rId5"/>
    <p:sldId id="1036" r:id="rId6"/>
    <p:sldId id="1037" r:id="rId7"/>
    <p:sldId id="1038" r:id="rId8"/>
    <p:sldId id="1039" r:id="rId9"/>
    <p:sldId id="1040" r:id="rId10"/>
    <p:sldId id="1041" r:id="rId11"/>
    <p:sldId id="1042" r:id="rId12"/>
    <p:sldId id="1043" r:id="rId13"/>
    <p:sldId id="1044" r:id="rId14"/>
    <p:sldId id="1045" r:id="rId15"/>
    <p:sldId id="1046" r:id="rId16"/>
    <p:sldId id="1047" r:id="rId17"/>
    <p:sldId id="1048" r:id="rId18"/>
    <p:sldId id="1049" r:id="rId19"/>
    <p:sldId id="105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B1C"/>
    <a:srgbClr val="42E915"/>
    <a:srgbClr val="F35043"/>
    <a:srgbClr val="6AA9FF"/>
    <a:srgbClr val="5A77A9"/>
    <a:srgbClr val="2BF560"/>
    <a:srgbClr val="AF5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66229" autoAdjust="0"/>
  </p:normalViewPr>
  <p:slideViewPr>
    <p:cSldViewPr>
      <p:cViewPr varScale="1">
        <p:scale>
          <a:sx n="81" d="100"/>
          <a:sy n="81" d="100"/>
        </p:scale>
        <p:origin x="1002" y="78"/>
      </p:cViewPr>
      <p:guideLst>
        <p:guide orient="horz" pos="2160"/>
        <p:guide pos="2880"/>
      </p:guideLst>
    </p:cSldViewPr>
  </p:slideViewPr>
  <p:outlineViewPr>
    <p:cViewPr>
      <p:scale>
        <a:sx n="33" d="100"/>
        <a:sy n="33" d="100"/>
      </p:scale>
      <p:origin x="42" y="36960"/>
    </p:cViewPr>
  </p:outlineViewPr>
  <p:notesTextViewPr>
    <p:cViewPr>
      <p:scale>
        <a:sx n="3" d="2"/>
        <a:sy n="3" d="2"/>
      </p:scale>
      <p:origin x="0" y="0"/>
    </p:cViewPr>
  </p:notesTextViewPr>
  <p:sorterViewPr>
    <p:cViewPr varScale="1">
      <p:scale>
        <a:sx n="100" d="100"/>
        <a:sy n="100" d="100"/>
      </p:scale>
      <p:origin x="0" y="-16560"/>
    </p:cViewPr>
  </p:sorterViewPr>
  <p:notesViewPr>
    <p:cSldViewPr>
      <p:cViewPr varScale="1">
        <p:scale>
          <a:sx n="97" d="100"/>
          <a:sy n="9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A42C4-B487-4DB9-9739-134136B1319A}" type="doc">
      <dgm:prSet loTypeId="urn:microsoft.com/office/officeart/2005/8/layout/process2" loCatId="process" qsTypeId="urn:microsoft.com/office/officeart/2005/8/quickstyle/simple1" qsCatId="simple" csTypeId="urn:microsoft.com/office/officeart/2005/8/colors/accent1_2" csCatId="accent1" phldr="1"/>
      <dgm:spPr/>
    </dgm:pt>
    <dgm:pt modelId="{1B9B2CEC-B06D-4C4C-ADBC-1BACAAA4582E}">
      <dgm:prSet phldrT="[Text]"/>
      <dgm:spPr/>
      <dgm:t>
        <a:bodyPr/>
        <a:lstStyle/>
        <a:p>
          <a:pPr algn="l"/>
          <a:r>
            <a:rPr lang="en-US" dirty="0">
              <a:latin typeface="Arial" pitchFamily="34" charset="0"/>
              <a:cs typeface="Arial" pitchFamily="34" charset="0"/>
            </a:rPr>
            <a:t>  No Atom is</a:t>
          </a:r>
        </a:p>
        <a:p>
          <a:pPr algn="l"/>
          <a:r>
            <a:rPr lang="en-US" dirty="0">
              <a:latin typeface="Arial" pitchFamily="34" charset="0"/>
              <a:cs typeface="Arial" pitchFamily="34" charset="0"/>
            </a:rPr>
            <a:t>  Self Aware</a:t>
          </a:r>
        </a:p>
      </dgm:t>
    </dgm:pt>
    <dgm:pt modelId="{8347635C-0CBF-4638-9032-D0A61824A001}" type="parTrans" cxnId="{4FA6C064-6852-4839-8FCC-CF276505CE9A}">
      <dgm:prSet/>
      <dgm:spPr/>
      <dgm:t>
        <a:bodyPr/>
        <a:lstStyle/>
        <a:p>
          <a:endParaRPr lang="en-US"/>
        </a:p>
      </dgm:t>
    </dgm:pt>
    <dgm:pt modelId="{B03ED425-A392-4F7A-8645-A26203375DA1}" type="sibTrans" cxnId="{4FA6C064-6852-4839-8FCC-CF276505CE9A}">
      <dgm:prSet/>
      <dgm:spPr/>
      <dgm:t>
        <a:bodyPr/>
        <a:lstStyle/>
        <a:p>
          <a:endParaRPr lang="en-US"/>
        </a:p>
      </dgm:t>
    </dgm:pt>
    <dgm:pt modelId="{1832396C-61C3-4CA3-B8E0-35E8E996841A}">
      <dgm:prSet phldrT="[Text]"/>
      <dgm:spPr/>
      <dgm:t>
        <a:bodyPr/>
        <a:lstStyle/>
        <a:p>
          <a:r>
            <a:rPr lang="en-US" dirty="0">
              <a:latin typeface="Arial" pitchFamily="34" charset="0"/>
              <a:cs typeface="Arial" pitchFamily="34" charset="0"/>
            </a:rPr>
            <a:t>Putting  2  or More Atoms Together Will Not Make Them Self Aware </a:t>
          </a:r>
        </a:p>
      </dgm:t>
    </dgm:pt>
    <dgm:pt modelId="{DFE4154D-19BB-4DDC-84F4-85FDC468737E}" type="parTrans" cxnId="{7A5B3A94-9418-47CB-A29F-A74D1F3D5D47}">
      <dgm:prSet/>
      <dgm:spPr/>
      <dgm:t>
        <a:bodyPr/>
        <a:lstStyle/>
        <a:p>
          <a:endParaRPr lang="en-US"/>
        </a:p>
      </dgm:t>
    </dgm:pt>
    <dgm:pt modelId="{112DEA30-7AA6-4FCC-8039-7DE3B08568D1}" type="sibTrans" cxnId="{7A5B3A94-9418-47CB-A29F-A74D1F3D5D47}">
      <dgm:prSet/>
      <dgm:spPr/>
      <dgm:t>
        <a:bodyPr/>
        <a:lstStyle/>
        <a:p>
          <a:endParaRPr lang="en-US"/>
        </a:p>
      </dgm:t>
    </dgm:pt>
    <dgm:pt modelId="{A35063F5-075B-4147-BBF1-DC2AE787704A}" type="pres">
      <dgm:prSet presAssocID="{809A42C4-B487-4DB9-9739-134136B1319A}" presName="linearFlow" presStyleCnt="0">
        <dgm:presLayoutVars>
          <dgm:resizeHandles val="exact"/>
        </dgm:presLayoutVars>
      </dgm:prSet>
      <dgm:spPr/>
    </dgm:pt>
    <dgm:pt modelId="{499C2757-5322-49BA-A27C-D319B31A529F}" type="pres">
      <dgm:prSet presAssocID="{1B9B2CEC-B06D-4C4C-ADBC-1BACAAA4582E}" presName="node" presStyleLbl="node1" presStyleIdx="0" presStyleCnt="2" custScaleX="322258" custScaleY="81024" custLinFactNeighborX="-4793" custLinFactNeighborY="15333">
        <dgm:presLayoutVars>
          <dgm:bulletEnabled val="1"/>
        </dgm:presLayoutVars>
      </dgm:prSet>
      <dgm:spPr/>
      <dgm:t>
        <a:bodyPr/>
        <a:lstStyle/>
        <a:p>
          <a:endParaRPr lang="en-US"/>
        </a:p>
      </dgm:t>
    </dgm:pt>
    <dgm:pt modelId="{02D156B2-7CDF-4B59-8097-059EC9A9C6BC}" type="pres">
      <dgm:prSet presAssocID="{B03ED425-A392-4F7A-8645-A26203375DA1}" presName="sibTrans" presStyleLbl="sibTrans2D1" presStyleIdx="0" presStyleCnt="1"/>
      <dgm:spPr/>
      <dgm:t>
        <a:bodyPr/>
        <a:lstStyle/>
        <a:p>
          <a:endParaRPr lang="en-US"/>
        </a:p>
      </dgm:t>
    </dgm:pt>
    <dgm:pt modelId="{5D408E03-92E1-441F-8950-1077BDF5CB0B}" type="pres">
      <dgm:prSet presAssocID="{B03ED425-A392-4F7A-8645-A26203375DA1}" presName="connectorText" presStyleLbl="sibTrans2D1" presStyleIdx="0" presStyleCnt="1"/>
      <dgm:spPr/>
      <dgm:t>
        <a:bodyPr/>
        <a:lstStyle/>
        <a:p>
          <a:endParaRPr lang="en-US"/>
        </a:p>
      </dgm:t>
    </dgm:pt>
    <dgm:pt modelId="{E657A9CA-4131-40E9-9BC7-6FD3BFD1B608}" type="pres">
      <dgm:prSet presAssocID="{1832396C-61C3-4CA3-B8E0-35E8E996841A}" presName="node" presStyleLbl="node1" presStyleIdx="1" presStyleCnt="2" custScaleX="413350" custScaleY="59905" custLinFactNeighborX="-11023" custLinFactNeighborY="3114">
        <dgm:presLayoutVars>
          <dgm:bulletEnabled val="1"/>
        </dgm:presLayoutVars>
      </dgm:prSet>
      <dgm:spPr/>
      <dgm:t>
        <a:bodyPr/>
        <a:lstStyle/>
        <a:p>
          <a:endParaRPr lang="en-US"/>
        </a:p>
      </dgm:t>
    </dgm:pt>
  </dgm:ptLst>
  <dgm:cxnLst>
    <dgm:cxn modelId="{143E9A60-A600-4265-880A-47EA36E0FD9B}" type="presOf" srcId="{B03ED425-A392-4F7A-8645-A26203375DA1}" destId="{02D156B2-7CDF-4B59-8097-059EC9A9C6BC}" srcOrd="0" destOrd="0" presId="urn:microsoft.com/office/officeart/2005/8/layout/process2"/>
    <dgm:cxn modelId="{B083F70D-F441-4488-BD36-2192F52DF2CF}" type="presOf" srcId="{1B9B2CEC-B06D-4C4C-ADBC-1BACAAA4582E}" destId="{499C2757-5322-49BA-A27C-D319B31A529F}" srcOrd="0" destOrd="0" presId="urn:microsoft.com/office/officeart/2005/8/layout/process2"/>
    <dgm:cxn modelId="{EBA70317-7626-4E56-AA75-2103ADCAAFD2}" type="presOf" srcId="{1832396C-61C3-4CA3-B8E0-35E8E996841A}" destId="{E657A9CA-4131-40E9-9BC7-6FD3BFD1B608}" srcOrd="0" destOrd="0" presId="urn:microsoft.com/office/officeart/2005/8/layout/process2"/>
    <dgm:cxn modelId="{4F07B41F-F581-4189-9652-884E3025529C}" type="presOf" srcId="{B03ED425-A392-4F7A-8645-A26203375DA1}" destId="{5D408E03-92E1-441F-8950-1077BDF5CB0B}" srcOrd="1" destOrd="0" presId="urn:microsoft.com/office/officeart/2005/8/layout/process2"/>
    <dgm:cxn modelId="{7A5B3A94-9418-47CB-A29F-A74D1F3D5D47}" srcId="{809A42C4-B487-4DB9-9739-134136B1319A}" destId="{1832396C-61C3-4CA3-B8E0-35E8E996841A}" srcOrd="1" destOrd="0" parTransId="{DFE4154D-19BB-4DDC-84F4-85FDC468737E}" sibTransId="{112DEA30-7AA6-4FCC-8039-7DE3B08568D1}"/>
    <dgm:cxn modelId="{4FA6C064-6852-4839-8FCC-CF276505CE9A}" srcId="{809A42C4-B487-4DB9-9739-134136B1319A}" destId="{1B9B2CEC-B06D-4C4C-ADBC-1BACAAA4582E}" srcOrd="0" destOrd="0" parTransId="{8347635C-0CBF-4638-9032-D0A61824A001}" sibTransId="{B03ED425-A392-4F7A-8645-A26203375DA1}"/>
    <dgm:cxn modelId="{92EDBAAF-A866-4934-AE4D-0E28552B91BE}" type="presOf" srcId="{809A42C4-B487-4DB9-9739-134136B1319A}" destId="{A35063F5-075B-4147-BBF1-DC2AE787704A}" srcOrd="0" destOrd="0" presId="urn:microsoft.com/office/officeart/2005/8/layout/process2"/>
    <dgm:cxn modelId="{A8C5A991-BF17-4A64-A646-D9C58B210986}" type="presParOf" srcId="{A35063F5-075B-4147-BBF1-DC2AE787704A}" destId="{499C2757-5322-49BA-A27C-D319B31A529F}" srcOrd="0" destOrd="0" presId="urn:microsoft.com/office/officeart/2005/8/layout/process2"/>
    <dgm:cxn modelId="{A630A88C-5746-44B5-8969-D69A71AC3BDA}" type="presParOf" srcId="{A35063F5-075B-4147-BBF1-DC2AE787704A}" destId="{02D156B2-7CDF-4B59-8097-059EC9A9C6BC}" srcOrd="1" destOrd="0" presId="urn:microsoft.com/office/officeart/2005/8/layout/process2"/>
    <dgm:cxn modelId="{A5120694-EBEF-4196-B559-A7BB810A4CF0}" type="presParOf" srcId="{02D156B2-7CDF-4B59-8097-059EC9A9C6BC}" destId="{5D408E03-92E1-441F-8950-1077BDF5CB0B}" srcOrd="0" destOrd="0" presId="urn:microsoft.com/office/officeart/2005/8/layout/process2"/>
    <dgm:cxn modelId="{E59A5BB3-0C11-40B6-A11B-F86C84F34CBD}" type="presParOf" srcId="{A35063F5-075B-4147-BBF1-DC2AE787704A}" destId="{E657A9CA-4131-40E9-9BC7-6FD3BFD1B608}"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9A42C4-B487-4DB9-9739-134136B1319A}" type="doc">
      <dgm:prSet loTypeId="urn:microsoft.com/office/officeart/2005/8/layout/process2" loCatId="process" qsTypeId="urn:microsoft.com/office/officeart/2005/8/quickstyle/simple1" qsCatId="simple" csTypeId="urn:microsoft.com/office/officeart/2005/8/colors/accent1_2" csCatId="accent1" phldr="1"/>
      <dgm:spPr/>
    </dgm:pt>
    <dgm:pt modelId="{A35063F5-075B-4147-BBF1-DC2AE787704A}" type="pres">
      <dgm:prSet presAssocID="{809A42C4-B487-4DB9-9739-134136B1319A}" presName="linearFlow" presStyleCnt="0">
        <dgm:presLayoutVars>
          <dgm:resizeHandles val="exact"/>
        </dgm:presLayoutVars>
      </dgm:prSet>
      <dgm:spPr/>
    </dgm:pt>
  </dgm:ptLst>
  <dgm:cxnLst>
    <dgm:cxn modelId="{1FF63E44-1249-47D2-9322-B02A83EBC4C2}" type="presOf" srcId="{809A42C4-B487-4DB9-9739-134136B1319A}" destId="{A35063F5-075B-4147-BBF1-DC2AE787704A}"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08B2B-AB8C-412D-AB09-211ADA98A227}" type="datetimeFigureOut">
              <a:rPr lang="en-US" smtClean="0"/>
              <a:pPr/>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3F5014-8F2D-4B6E-8DED-7E807CE1AE70}" type="slidenum">
              <a:rPr lang="en-US" smtClean="0"/>
              <a:pPr/>
              <a:t>‹#›</a:t>
            </a:fld>
            <a:endParaRPr lang="en-US"/>
          </a:p>
        </p:txBody>
      </p:sp>
    </p:spTree>
    <p:extLst>
      <p:ext uri="{BB962C8B-B14F-4D97-AF65-F5344CB8AC3E}">
        <p14:creationId xmlns:p14="http://schemas.microsoft.com/office/powerpoint/2010/main" val="126621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a:t>
            </a:fld>
            <a:endParaRPr lang="en-US"/>
          </a:p>
        </p:txBody>
      </p:sp>
    </p:spTree>
    <p:extLst>
      <p:ext uri="{BB962C8B-B14F-4D97-AF65-F5344CB8AC3E}">
        <p14:creationId xmlns:p14="http://schemas.microsoft.com/office/powerpoint/2010/main" val="3181818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10</a:t>
            </a:fld>
            <a:endParaRPr lang="en-US"/>
          </a:p>
        </p:txBody>
      </p:sp>
    </p:spTree>
    <p:extLst>
      <p:ext uri="{BB962C8B-B14F-4D97-AF65-F5344CB8AC3E}">
        <p14:creationId xmlns:p14="http://schemas.microsoft.com/office/powerpoint/2010/main" val="156092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2 atoms together that do not have self awareness, will not make a self-aware molecule.  Self-awareness is a non physical property.</a:t>
            </a:r>
          </a:p>
        </p:txBody>
      </p:sp>
      <p:sp>
        <p:nvSpPr>
          <p:cNvPr id="4" name="Slide Number Placeholder 3"/>
          <p:cNvSpPr>
            <a:spLocks noGrp="1"/>
          </p:cNvSpPr>
          <p:nvPr>
            <p:ph type="sldNum" sz="quarter" idx="10"/>
          </p:nvPr>
        </p:nvSpPr>
        <p:spPr/>
        <p:txBody>
          <a:bodyPr/>
          <a:lstStyle/>
          <a:p>
            <a:fld id="{3C3F5014-8F2D-4B6E-8DED-7E807CE1AE70}" type="slidenum">
              <a:rPr lang="en-US" smtClean="0"/>
              <a:pPr/>
              <a:t>11</a:t>
            </a:fld>
            <a:endParaRPr lang="en-US"/>
          </a:p>
        </p:txBody>
      </p:sp>
    </p:spTree>
    <p:extLst>
      <p:ext uri="{BB962C8B-B14F-4D97-AF65-F5344CB8AC3E}">
        <p14:creationId xmlns:p14="http://schemas.microsoft.com/office/powerpoint/2010/main" val="254143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controls things like height and hair color,</a:t>
            </a:r>
          </a:p>
          <a:p>
            <a:r>
              <a:rPr lang="en-US" dirty="0"/>
              <a:t>but it does not control the real you.</a:t>
            </a:r>
          </a:p>
        </p:txBody>
      </p:sp>
      <p:sp>
        <p:nvSpPr>
          <p:cNvPr id="4" name="Slide Number Placeholder 3"/>
          <p:cNvSpPr>
            <a:spLocks noGrp="1"/>
          </p:cNvSpPr>
          <p:nvPr>
            <p:ph type="sldNum" sz="quarter" idx="10"/>
          </p:nvPr>
        </p:nvSpPr>
        <p:spPr/>
        <p:txBody>
          <a:bodyPr/>
          <a:lstStyle/>
          <a:p>
            <a:fld id="{3C3F5014-8F2D-4B6E-8DED-7E807CE1AE70}" type="slidenum">
              <a:rPr lang="en-US" smtClean="0"/>
              <a:pPr/>
              <a:t>12</a:t>
            </a:fld>
            <a:endParaRPr lang="en-US"/>
          </a:p>
        </p:txBody>
      </p:sp>
    </p:spTree>
    <p:extLst>
      <p:ext uri="{BB962C8B-B14F-4D97-AF65-F5344CB8AC3E}">
        <p14:creationId xmlns:p14="http://schemas.microsoft.com/office/powerpoint/2010/main" val="1314389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controls things like height and hair color,</a:t>
            </a:r>
          </a:p>
          <a:p>
            <a:r>
              <a:rPr lang="en-US" dirty="0"/>
              <a:t>but it does not control the real you.</a:t>
            </a:r>
          </a:p>
        </p:txBody>
      </p:sp>
      <p:sp>
        <p:nvSpPr>
          <p:cNvPr id="4" name="Slide Number Placeholder 3"/>
          <p:cNvSpPr>
            <a:spLocks noGrp="1"/>
          </p:cNvSpPr>
          <p:nvPr>
            <p:ph type="sldNum" sz="quarter" idx="10"/>
          </p:nvPr>
        </p:nvSpPr>
        <p:spPr/>
        <p:txBody>
          <a:bodyPr/>
          <a:lstStyle/>
          <a:p>
            <a:fld id="{3C3F5014-8F2D-4B6E-8DED-7E807CE1AE70}" type="slidenum">
              <a:rPr lang="en-US" smtClean="0"/>
              <a:pPr/>
              <a:t>13</a:t>
            </a:fld>
            <a:endParaRPr lang="en-US"/>
          </a:p>
        </p:txBody>
      </p:sp>
    </p:spTree>
    <p:extLst>
      <p:ext uri="{BB962C8B-B14F-4D97-AF65-F5344CB8AC3E}">
        <p14:creationId xmlns:p14="http://schemas.microsoft.com/office/powerpoint/2010/main" val="2433787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spirit gives you the freedom to choose. It also makes you self aware. Science can’t explain either your free will or your self awareness. Mere chemicals are not self aware. Your spirit comes from a spiritual God and lives forever. You are a moral being. </a:t>
            </a:r>
            <a:r>
              <a:rPr lang="en-US" b="1" dirty="0"/>
              <a:t>You are accountable to your Creator</a:t>
            </a:r>
            <a:r>
              <a:rPr lang="en-US" dirty="0"/>
              <a:t>.</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14</a:t>
            </a:fld>
            <a:endParaRPr lang="en-US"/>
          </a:p>
        </p:txBody>
      </p:sp>
    </p:spTree>
    <p:extLst>
      <p:ext uri="{BB962C8B-B14F-4D97-AF65-F5344CB8AC3E}">
        <p14:creationId xmlns:p14="http://schemas.microsoft.com/office/powerpoint/2010/main" val="1541416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15</a:t>
            </a:fld>
            <a:endParaRPr lang="en-US"/>
          </a:p>
        </p:txBody>
      </p:sp>
    </p:spTree>
    <p:extLst>
      <p:ext uri="{BB962C8B-B14F-4D97-AF65-F5344CB8AC3E}">
        <p14:creationId xmlns:p14="http://schemas.microsoft.com/office/powerpoint/2010/main" val="3662160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16</a:t>
            </a:fld>
            <a:endParaRPr lang="en-US"/>
          </a:p>
        </p:txBody>
      </p:sp>
    </p:spTree>
    <p:extLst>
      <p:ext uri="{BB962C8B-B14F-4D97-AF65-F5344CB8AC3E}">
        <p14:creationId xmlns:p14="http://schemas.microsoft.com/office/powerpoint/2010/main" val="3882721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17</a:t>
            </a:fld>
            <a:endParaRPr lang="en-US"/>
          </a:p>
        </p:txBody>
      </p:sp>
    </p:spTree>
    <p:extLst>
      <p:ext uri="{BB962C8B-B14F-4D97-AF65-F5344CB8AC3E}">
        <p14:creationId xmlns:p14="http://schemas.microsoft.com/office/powerpoint/2010/main" val="1902541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18</a:t>
            </a:fld>
            <a:endParaRPr lang="en-US"/>
          </a:p>
        </p:txBody>
      </p:sp>
    </p:spTree>
    <p:extLst>
      <p:ext uri="{BB962C8B-B14F-4D97-AF65-F5344CB8AC3E}">
        <p14:creationId xmlns:p14="http://schemas.microsoft.com/office/powerpoint/2010/main" val="3739812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19</a:t>
            </a:fld>
            <a:endParaRPr lang="en-US"/>
          </a:p>
        </p:txBody>
      </p:sp>
    </p:spTree>
    <p:extLst>
      <p:ext uri="{BB962C8B-B14F-4D97-AF65-F5344CB8AC3E}">
        <p14:creationId xmlns:p14="http://schemas.microsoft.com/office/powerpoint/2010/main" val="368819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2</a:t>
            </a:fld>
            <a:endParaRPr lang="en-US"/>
          </a:p>
        </p:txBody>
      </p:sp>
    </p:spTree>
    <p:extLst>
      <p:ext uri="{BB962C8B-B14F-4D97-AF65-F5344CB8AC3E}">
        <p14:creationId xmlns:p14="http://schemas.microsoft.com/office/powerpoint/2010/main" val="347372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3</a:t>
            </a:fld>
            <a:endParaRPr lang="en-US"/>
          </a:p>
        </p:txBody>
      </p:sp>
    </p:spTree>
    <p:extLst>
      <p:ext uri="{BB962C8B-B14F-4D97-AF65-F5344CB8AC3E}">
        <p14:creationId xmlns:p14="http://schemas.microsoft.com/office/powerpoint/2010/main" val="206257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4</a:t>
            </a:fld>
            <a:endParaRPr lang="en-US"/>
          </a:p>
        </p:txBody>
      </p:sp>
    </p:spTree>
    <p:extLst>
      <p:ext uri="{BB962C8B-B14F-4D97-AF65-F5344CB8AC3E}">
        <p14:creationId xmlns:p14="http://schemas.microsoft.com/office/powerpoint/2010/main" val="170841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5</a:t>
            </a:fld>
            <a:endParaRPr lang="en-US"/>
          </a:p>
        </p:txBody>
      </p:sp>
    </p:spTree>
    <p:extLst>
      <p:ext uri="{BB962C8B-B14F-4D97-AF65-F5344CB8AC3E}">
        <p14:creationId xmlns:p14="http://schemas.microsoft.com/office/powerpoint/2010/main" val="74688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6</a:t>
            </a:fld>
            <a:endParaRPr lang="en-US"/>
          </a:p>
        </p:txBody>
      </p:sp>
    </p:spTree>
    <p:extLst>
      <p:ext uri="{BB962C8B-B14F-4D97-AF65-F5344CB8AC3E}">
        <p14:creationId xmlns:p14="http://schemas.microsoft.com/office/powerpoint/2010/main" val="368136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F5014-8F2D-4B6E-8DED-7E807CE1AE70}" type="slidenum">
              <a:rPr lang="en-US" smtClean="0"/>
              <a:pPr/>
              <a:t>7</a:t>
            </a:fld>
            <a:endParaRPr lang="en-US"/>
          </a:p>
        </p:txBody>
      </p:sp>
    </p:spTree>
    <p:extLst>
      <p:ext uri="{BB962C8B-B14F-4D97-AF65-F5344CB8AC3E}">
        <p14:creationId xmlns:p14="http://schemas.microsoft.com/office/powerpoint/2010/main" val="243536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Self</a:t>
            </a:r>
            <a:r>
              <a:rPr lang="en-US" baseline="0" dirty="0"/>
              <a:t> Awareness</a:t>
            </a:r>
          </a:p>
          <a:p>
            <a:r>
              <a:rPr lang="en-US" dirty="0"/>
              <a:t>Where does self awareness come from?</a:t>
            </a:r>
          </a:p>
          <a:p>
            <a:r>
              <a:rPr lang="en-US" dirty="0"/>
              <a:t>It is non-physical.</a:t>
            </a:r>
          </a:p>
          <a:p>
            <a:r>
              <a:rPr lang="en-US" dirty="0"/>
              <a:t>It comes from your spirit.</a:t>
            </a:r>
          </a:p>
        </p:txBody>
      </p:sp>
      <p:sp>
        <p:nvSpPr>
          <p:cNvPr id="4" name="Slide Number Placeholder 3"/>
          <p:cNvSpPr>
            <a:spLocks noGrp="1"/>
          </p:cNvSpPr>
          <p:nvPr>
            <p:ph type="sldNum" sz="quarter" idx="10"/>
          </p:nvPr>
        </p:nvSpPr>
        <p:spPr/>
        <p:txBody>
          <a:bodyPr/>
          <a:lstStyle/>
          <a:p>
            <a:fld id="{3C3F5014-8F2D-4B6E-8DED-7E807CE1AE70}" type="slidenum">
              <a:rPr lang="en-US" smtClean="0"/>
              <a:pPr/>
              <a:t>8</a:t>
            </a:fld>
            <a:endParaRPr lang="en-US"/>
          </a:p>
        </p:txBody>
      </p:sp>
    </p:spTree>
    <p:extLst>
      <p:ext uri="{BB962C8B-B14F-4D97-AF65-F5344CB8AC3E}">
        <p14:creationId xmlns:p14="http://schemas.microsoft.com/office/powerpoint/2010/main" val="82746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 also aware of others; some are easier to love than others.</a:t>
            </a:r>
          </a:p>
          <a:p>
            <a:endParaRPr lang="en-US" dirty="0"/>
          </a:p>
        </p:txBody>
      </p:sp>
      <p:sp>
        <p:nvSpPr>
          <p:cNvPr id="4" name="Slide Number Placeholder 3"/>
          <p:cNvSpPr>
            <a:spLocks noGrp="1"/>
          </p:cNvSpPr>
          <p:nvPr>
            <p:ph type="sldNum" sz="quarter" idx="10"/>
          </p:nvPr>
        </p:nvSpPr>
        <p:spPr/>
        <p:txBody>
          <a:bodyPr/>
          <a:lstStyle/>
          <a:p>
            <a:fld id="{3C3F5014-8F2D-4B6E-8DED-7E807CE1AE70}" type="slidenum">
              <a:rPr lang="en-US" smtClean="0"/>
              <a:pPr/>
              <a:t>9</a:t>
            </a:fld>
            <a:endParaRPr lang="en-US"/>
          </a:p>
        </p:txBody>
      </p:sp>
    </p:spTree>
    <p:extLst>
      <p:ext uri="{BB962C8B-B14F-4D97-AF65-F5344CB8AC3E}">
        <p14:creationId xmlns:p14="http://schemas.microsoft.com/office/powerpoint/2010/main" val="270032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file:///C:\InfoByChance\ChainBreakOneLink.avi" TargetMode="External"/><Relationship Id="rId1" Type="http://schemas.microsoft.com/office/2007/relationships/media" Target="file:///C:\InfoByChance\ChainBreakOneLink.avi" TargetMode="External"/><Relationship Id="rId5" Type="http://schemas.openxmlformats.org/officeDocument/2006/relationships/image" Target="../media/image5.wmf"/><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ideo" Target="file:///C:\InfoByChance\Chain%20Break%20Ball%20Falls.mpg" TargetMode="External"/><Relationship Id="rId4" Type="http://schemas.openxmlformats.org/officeDocument/2006/relationships/image" Target="../media/image5.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17" name="Footer Placeholder 16"/>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29" name="Slide Number Placeholder 2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latin typeface="Arial" pitchFamily="34" charset="0"/>
                <a:cs typeface="Arial" pitchFamily="34" charset="0"/>
              </a:defRPr>
            </a:lvl1pPr>
            <a:extLst/>
          </a:lstStyle>
          <a:p>
            <a:r>
              <a:rPr kumimoji="0" lang="en-US" dirty="0"/>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baseline="0">
                <a:solidFill>
                  <a:schemeClr val="tx1"/>
                </a:solidFill>
                <a:latin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685800" y="1905000"/>
            <a:ext cx="3352800" cy="4953000"/>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8F6BCBE8-30B0-4476-8762-9236B142003A}" type="datetimeFigureOut">
              <a:rPr lang="en-US" smtClean="0"/>
              <a:pPr/>
              <a:t>4/24/2017</a:t>
            </a:fld>
            <a:endParaRPr lang="en-US" sz="1100" dirty="0">
              <a:solidFill>
                <a:schemeClr val="tx2"/>
              </a:solidFill>
            </a:endParaRPr>
          </a:p>
        </p:txBody>
      </p:sp>
      <p:sp>
        <p:nvSpPr>
          <p:cNvPr id="6" name="Footer Placeholder 5"/>
          <p:cNvSpPr>
            <a:spLocks noGrp="1"/>
          </p:cNvSpPr>
          <p:nvPr>
            <p:ph type="ftr" sz="quarter" idx="11"/>
          </p:nvPr>
        </p:nvSpPr>
        <p:spPr>
          <a:xfrm>
            <a:off x="914400" y="55499"/>
            <a:ext cx="5562600" cy="365125"/>
          </a:xfrm>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a:xfrm>
            <a:off x="8610600" y="55499"/>
            <a:ext cx="457200" cy="365125"/>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423546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0" y="228600"/>
            <a:ext cx="4495800" cy="685800"/>
          </a:xfrm>
        </p:spPr>
        <p:txBody>
          <a:bodyPr/>
          <a:lstStyle>
            <a:lvl1pPr>
              <a:defRPr sz="4000" cap="none" baseline="0"/>
            </a:lvl1pPr>
            <a:extLst/>
          </a:lstStyle>
          <a:p>
            <a:endParaRPr kumimoji="0" lang="en-US" dirty="0"/>
          </a:p>
        </p:txBody>
      </p:sp>
      <p:sp>
        <p:nvSpPr>
          <p:cNvPr id="3" name="Date Placeholder 2"/>
          <p:cNvSpPr>
            <a:spLocks noGrp="1"/>
          </p:cNvSpPr>
          <p:nvPr>
            <p:ph type="dt" sz="half" idx="10"/>
          </p:nvPr>
        </p:nvSpPr>
        <p:spPr/>
        <p:txBody>
          <a:bodyPr/>
          <a:lstStyle/>
          <a:p>
            <a:fld id="{8F6BCBE8-30B0-4476-8762-9236B142003A}" type="datetimeFigureOut">
              <a:rPr lang="en-US" smtClean="0"/>
              <a:pPr/>
              <a:t>4/24/2017</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6" name="Picture 5" descr="NumberedChainWithTrashCanUnderneath.jpg"/>
          <p:cNvPicPr>
            <a:picLocks noChangeAspect="1"/>
          </p:cNvPicPr>
          <p:nvPr userDrawn="1"/>
        </p:nvPicPr>
        <p:blipFill>
          <a:blip r:embed="rId2" cstate="print"/>
          <a:stretch>
            <a:fillRect/>
          </a:stretch>
        </p:blipFill>
        <p:spPr>
          <a:xfrm>
            <a:off x="1143000" y="0"/>
            <a:ext cx="1904999"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inBreak 1 Link">
    <p:spTree>
      <p:nvGrpSpPr>
        <p:cNvPr id="1" name=""/>
        <p:cNvGrpSpPr/>
        <p:nvPr/>
      </p:nvGrpSpPr>
      <p:grpSpPr>
        <a:xfrm>
          <a:off x="0" y="0"/>
          <a:ext cx="0" cy="0"/>
          <a:chOff x="0" y="0"/>
          <a:chExt cx="0" cy="0"/>
        </a:xfrm>
      </p:grpSpPr>
      <p:pic>
        <p:nvPicPr>
          <p:cNvPr id="5" name="ChainBreakOneLink.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0" y="1600200"/>
            <a:ext cx="4680155" cy="3581400"/>
          </a:xfrm>
          <a:prstGeom prst="rect">
            <a:avLst/>
          </a:prstGeom>
        </p:spPr>
      </p:pic>
      <p:pic>
        <p:nvPicPr>
          <p:cNvPr id="1026" name="Picture 2" descr="C:\Users\John\AppData\Local\Microsoft\Windows\Temporary Internet Files\Content.IE5\9RE0T43V\MC900116354[1].wmf"/>
          <p:cNvPicPr>
            <a:picLocks noChangeAspect="1" noChangeArrowheads="1"/>
          </p:cNvPicPr>
          <p:nvPr userDrawn="1"/>
        </p:nvPicPr>
        <p:blipFill>
          <a:blip r:embed="rId5" cstate="print"/>
          <a:srcRect/>
          <a:stretch>
            <a:fillRect/>
          </a:stretch>
        </p:blipFill>
        <p:spPr bwMode="auto">
          <a:xfrm>
            <a:off x="7162800" y="152400"/>
            <a:ext cx="1776679" cy="886054"/>
          </a:xfrm>
          <a:prstGeom prst="rect">
            <a:avLst/>
          </a:prstGeom>
          <a:noFill/>
        </p:spPr>
      </p:pic>
      <p:sp>
        <p:nvSpPr>
          <p:cNvPr id="10" name="Text Placeholder 9"/>
          <p:cNvSpPr>
            <a:spLocks noGrp="1"/>
          </p:cNvSpPr>
          <p:nvPr>
            <p:ph type="body" sz="quarter" idx="10"/>
          </p:nvPr>
        </p:nvSpPr>
        <p:spPr>
          <a:xfrm>
            <a:off x="4724400" y="2209800"/>
            <a:ext cx="4419600" cy="2514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inBreaksBallFalls">
    <p:spTree>
      <p:nvGrpSpPr>
        <p:cNvPr id="1" name=""/>
        <p:cNvGrpSpPr/>
        <p:nvPr/>
      </p:nvGrpSpPr>
      <p:grpSpPr>
        <a:xfrm>
          <a:off x="0" y="0"/>
          <a:ext cx="0" cy="0"/>
          <a:chOff x="0" y="0"/>
          <a:chExt cx="0" cy="0"/>
        </a:xfrm>
      </p:grpSpPr>
      <p:pic>
        <p:nvPicPr>
          <p:cNvPr id="7" name="Chain Break Ball Falls.mpg">
            <a:hlinkClick r:id="" action="ppaction://media"/>
          </p:cNvPr>
          <p:cNvPicPr>
            <a:picLocks noRot="1" noChangeAspect="1"/>
          </p:cNvPicPr>
          <p:nvPr userDrawn="1">
            <a:videoFile r:link="rId1"/>
          </p:nvPr>
        </p:nvPicPr>
        <p:blipFill rotWithShape="1">
          <a:blip r:embed="rId3" cstate="print"/>
          <a:srcRect r="68940"/>
          <a:stretch/>
        </p:blipFill>
        <p:spPr>
          <a:xfrm>
            <a:off x="4038600" y="-4572000"/>
            <a:ext cx="8686800" cy="15572678"/>
          </a:xfrm>
          <a:prstGeom prst="rect">
            <a:avLst/>
          </a:prstGeom>
        </p:spPr>
      </p:pic>
      <p:sp>
        <p:nvSpPr>
          <p:cNvPr id="10" name="Text Placeholder 9"/>
          <p:cNvSpPr>
            <a:spLocks noGrp="1"/>
          </p:cNvSpPr>
          <p:nvPr>
            <p:ph type="body" sz="quarter" idx="10"/>
          </p:nvPr>
        </p:nvSpPr>
        <p:spPr>
          <a:xfrm>
            <a:off x="228600" y="1219200"/>
            <a:ext cx="3657600" cy="350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descr="C:\Users\John\AppData\Local\Microsoft\Windows\Temporary Internet Files\Content.IE5\9RE0T43V\MC900116354[1].wmf"/>
          <p:cNvPicPr>
            <a:picLocks noChangeAspect="1" noChangeArrowheads="1"/>
          </p:cNvPicPr>
          <p:nvPr userDrawn="1"/>
        </p:nvPicPr>
        <p:blipFill>
          <a:blip r:embed="rId4" cstate="print"/>
          <a:srcRect/>
          <a:stretch>
            <a:fillRect/>
          </a:stretch>
        </p:blipFill>
        <p:spPr bwMode="auto">
          <a:xfrm>
            <a:off x="7162800" y="152400"/>
            <a:ext cx="1776679" cy="8860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11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4/24/2017</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18" name="Content Placeholder 3"/>
          <p:cNvPicPr>
            <a:picLocks/>
          </p:cNvPicPr>
          <p:nvPr userDrawn="1"/>
        </p:nvPicPr>
        <p:blipFill>
          <a:blip r:embed="rId15" cstate="print"/>
          <a:srcRect/>
          <a:stretch>
            <a:fillRect/>
          </a:stretch>
        </p:blipFill>
        <p:spPr bwMode="auto">
          <a:xfrm>
            <a:off x="7772400" y="117436"/>
            <a:ext cx="1219200" cy="720764"/>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045" r:id="rId1"/>
    <p:sldLayoutId id="2147484046" r:id="rId2"/>
    <p:sldLayoutId id="2147484057" r:id="rId3"/>
    <p:sldLayoutId id="2147484047" r:id="rId4"/>
    <p:sldLayoutId id="2147484048" r:id="rId5"/>
    <p:sldLayoutId id="2147484049" r:id="rId6"/>
    <p:sldLayoutId id="2147484050" r:id="rId7"/>
    <p:sldLayoutId id="2147484051" r:id="rId8"/>
    <p:sldLayoutId id="2147484056" r:id="rId9"/>
    <p:sldLayoutId id="2147484052" r:id="rId10"/>
    <p:sldLayoutId id="2147484053" r:id="rId11"/>
    <p:sldLayoutId id="2147484054" r:id="rId12"/>
    <p:sldLayoutId id="2147484055" r:id="rId13"/>
  </p:sldLayoutIdLst>
  <p:txStyles>
    <p:titleStyle>
      <a:lvl1pPr algn="l" rtl="0" eaLnBrk="1" latinLnBrk="0" hangingPunct="1">
        <a:spcBef>
          <a:spcPct val="0"/>
        </a:spcBef>
        <a:buNone/>
        <a:defRPr kumimoji="0" sz="4000" kern="1200" spc="-100" baseline="0">
          <a:solidFill>
            <a:schemeClr val="tx2">
              <a:satMod val="200000"/>
            </a:schemeClr>
          </a:solidFill>
          <a:latin typeface="Arial" pitchFamily="34" charset="0"/>
          <a:ea typeface="+mj-ea"/>
          <a:cs typeface="Arial" pitchFamily="34" charset="0"/>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3.jpeg"/><Relationship Id="rId4" Type="http://schemas.openxmlformats.org/officeDocument/2006/relationships/diagramData" Target="../diagrams/data2.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solidFill>
                  <a:schemeClr val="accent4"/>
                </a:solidFill>
              </a:rPr>
              <a:t>Are You an Accident of Nature?</a:t>
            </a:r>
            <a:r>
              <a:rPr lang="en-US" dirty="0"/>
              <a:t/>
            </a:r>
            <a:br>
              <a:rPr lang="en-US" dirty="0"/>
            </a:br>
            <a:r>
              <a:rPr lang="en-US" dirty="0"/>
              <a:t>Part 2  Free Will and Self Awareness</a:t>
            </a:r>
          </a:p>
        </p:txBody>
      </p:sp>
      <p:sp>
        <p:nvSpPr>
          <p:cNvPr id="3" name="Content Placeholder 2"/>
          <p:cNvSpPr>
            <a:spLocks noGrp="1"/>
          </p:cNvSpPr>
          <p:nvPr>
            <p:ph idx="1"/>
          </p:nvPr>
        </p:nvSpPr>
        <p:spPr/>
        <p:txBody>
          <a:bodyPr/>
          <a:lstStyle/>
          <a:p>
            <a:endParaRPr lang="en-US" dirty="0"/>
          </a:p>
        </p:txBody>
      </p:sp>
      <p:pic>
        <p:nvPicPr>
          <p:cNvPr id="4" name="Picture 3" descr="C:\Users\John\AppData\Local\Microsoft\Windows\Temporary Internet Files\Content.IE5\9Q4L17AA\MC900320612[1].wmf"/>
          <p:cNvPicPr/>
          <p:nvPr/>
        </p:nvPicPr>
        <p:blipFill>
          <a:blip r:embed="rId3" cstate="print"/>
          <a:srcRect/>
          <a:stretch>
            <a:fillRect/>
          </a:stretch>
        </p:blipFill>
        <p:spPr bwMode="auto">
          <a:xfrm>
            <a:off x="2743200" y="1893051"/>
            <a:ext cx="3124200" cy="449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Tree>
    <p:extLst>
      <p:ext uri="{BB962C8B-B14F-4D97-AF65-F5344CB8AC3E}">
        <p14:creationId xmlns:p14="http://schemas.microsoft.com/office/powerpoint/2010/main" val="1915853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316736"/>
          </a:xfrm>
        </p:spPr>
        <p:txBody>
          <a:bodyPr/>
          <a:lstStyle/>
          <a:p>
            <a:pPr algn="ctr"/>
            <a:r>
              <a:rPr lang="en-US" sz="3600" dirty="0"/>
              <a:t>Source of Self Awareness?</a:t>
            </a:r>
          </a:p>
        </p:txBody>
      </p:sp>
      <p:graphicFrame>
        <p:nvGraphicFramePr>
          <p:cNvPr id="5" name="Diagram 4"/>
          <p:cNvGraphicFramePr/>
          <p:nvPr>
            <p:extLst/>
          </p:nvPr>
        </p:nvGraphicFramePr>
        <p:xfrm>
          <a:off x="990600" y="1905000"/>
          <a:ext cx="72390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Atom.png"/>
          <p:cNvPicPr>
            <a:picLocks noChangeAspect="1"/>
          </p:cNvPicPr>
          <p:nvPr/>
        </p:nvPicPr>
        <p:blipFill>
          <a:blip r:embed="rId9" cstate="print"/>
          <a:stretch>
            <a:fillRect/>
          </a:stretch>
        </p:blipFill>
        <p:spPr>
          <a:xfrm>
            <a:off x="4953000" y="2209800"/>
            <a:ext cx="1928531" cy="1524000"/>
          </a:xfrm>
          <a:prstGeom prst="rect">
            <a:avLst/>
          </a:prstGeom>
        </p:spPr>
      </p:pic>
    </p:spTree>
    <p:custDataLst>
      <p:tags r:id="rId1"/>
    </p:custDataLst>
    <p:extLst>
      <p:ext uri="{BB962C8B-B14F-4D97-AF65-F5344CB8AC3E}">
        <p14:creationId xmlns:p14="http://schemas.microsoft.com/office/powerpoint/2010/main" val="102789615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499C2757-5322-49BA-A27C-D319B31A529F}"/>
                                            </p:graphicEl>
                                          </p:spTgt>
                                        </p:tgtEl>
                                        <p:attrNameLst>
                                          <p:attrName>style.visibility</p:attrName>
                                        </p:attrNameLst>
                                      </p:cBhvr>
                                      <p:to>
                                        <p:strVal val="visible"/>
                                      </p:to>
                                    </p:set>
                                    <p:anim calcmode="lin" valueType="num">
                                      <p:cBhvr additive="base">
                                        <p:cTn id="7" dur="500" fill="hold"/>
                                        <p:tgtEl>
                                          <p:spTgt spid="5">
                                            <p:graphicEl>
                                              <a:dgm id="{499C2757-5322-49BA-A27C-D319B31A529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499C2757-5322-49BA-A27C-D319B31A529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graphicEl>
                                              <a:dgm id="{02D156B2-7CDF-4B59-8097-059EC9A9C6BC}"/>
                                            </p:graphicEl>
                                          </p:spTgt>
                                        </p:tgtEl>
                                        <p:attrNameLst>
                                          <p:attrName>style.visibility</p:attrName>
                                        </p:attrNameLst>
                                      </p:cBhvr>
                                      <p:to>
                                        <p:strVal val="visible"/>
                                      </p:to>
                                    </p:set>
                                    <p:anim calcmode="lin" valueType="num">
                                      <p:cBhvr additive="base">
                                        <p:cTn id="18" dur="500" fill="hold"/>
                                        <p:tgtEl>
                                          <p:spTgt spid="5">
                                            <p:graphicEl>
                                              <a:dgm id="{02D156B2-7CDF-4B59-8097-059EC9A9C6BC}"/>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graphicEl>
                                              <a:dgm id="{02D156B2-7CDF-4B59-8097-059EC9A9C6BC}"/>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graphicEl>
                                              <a:dgm id="{E657A9CA-4131-40E9-9BC7-6FD3BFD1B608}"/>
                                            </p:graphicEl>
                                          </p:spTgt>
                                        </p:tgtEl>
                                        <p:attrNameLst>
                                          <p:attrName>style.visibility</p:attrName>
                                        </p:attrNameLst>
                                      </p:cBhvr>
                                      <p:to>
                                        <p:strVal val="visible"/>
                                      </p:to>
                                    </p:set>
                                    <p:anim calcmode="lin" valueType="num">
                                      <p:cBhvr additive="base">
                                        <p:cTn id="22" dur="500" fill="hold"/>
                                        <p:tgtEl>
                                          <p:spTgt spid="5">
                                            <p:graphicEl>
                                              <a:dgm id="{E657A9CA-4131-40E9-9BC7-6FD3BFD1B608}"/>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E657A9CA-4131-40E9-9BC7-6FD3BFD1B60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090" y="484632"/>
            <a:ext cx="7772400" cy="1316736"/>
          </a:xfrm>
        </p:spPr>
        <p:txBody>
          <a:bodyPr/>
          <a:lstStyle/>
          <a:p>
            <a:pPr algn="ctr"/>
            <a:r>
              <a:rPr lang="en-US" sz="3600" dirty="0"/>
              <a:t>Purely physical world cannot explain</a:t>
            </a:r>
            <a:br>
              <a:rPr lang="en-US" sz="3600" dirty="0"/>
            </a:br>
            <a:r>
              <a:rPr lang="en-US" sz="3600" dirty="0"/>
              <a:t>self awareness</a:t>
            </a:r>
          </a:p>
        </p:txBody>
      </p:sp>
      <p:graphicFrame>
        <p:nvGraphicFramePr>
          <p:cNvPr id="5" name="Diagram 4"/>
          <p:cNvGraphicFramePr/>
          <p:nvPr/>
        </p:nvGraphicFramePr>
        <p:xfrm>
          <a:off x="990600" y="1905000"/>
          <a:ext cx="72390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p:cNvCxnSpPr/>
          <p:nvPr/>
        </p:nvCxnSpPr>
        <p:spPr>
          <a:xfrm>
            <a:off x="1447800" y="512064"/>
            <a:ext cx="3810000" cy="6583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371600" y="484632"/>
            <a:ext cx="3886200" cy="77791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43200" y="2971800"/>
            <a:ext cx="657552" cy="1200329"/>
          </a:xfrm>
          <a:prstGeom prst="rect">
            <a:avLst/>
          </a:prstGeom>
          <a:noFill/>
        </p:spPr>
        <p:txBody>
          <a:bodyPr wrap="none" rtlCol="0">
            <a:spAutoFit/>
          </a:bodyPr>
          <a:lstStyle/>
          <a:p>
            <a:r>
              <a:rPr lang="en-US" sz="7200" dirty="0"/>
              <a:t>+</a:t>
            </a:r>
          </a:p>
        </p:txBody>
      </p:sp>
      <p:sp>
        <p:nvSpPr>
          <p:cNvPr id="14" name="TextBox 13"/>
          <p:cNvSpPr txBox="1"/>
          <p:nvPr/>
        </p:nvSpPr>
        <p:spPr>
          <a:xfrm>
            <a:off x="5181600" y="2971800"/>
            <a:ext cx="657552" cy="1200329"/>
          </a:xfrm>
          <a:prstGeom prst="rect">
            <a:avLst/>
          </a:prstGeom>
          <a:noFill/>
        </p:spPr>
        <p:txBody>
          <a:bodyPr wrap="none" rtlCol="0">
            <a:spAutoFit/>
          </a:bodyPr>
          <a:lstStyle/>
          <a:p>
            <a:r>
              <a:rPr lang="en-US" sz="7200" dirty="0"/>
              <a:t>=</a:t>
            </a:r>
          </a:p>
        </p:txBody>
      </p:sp>
      <p:cxnSp>
        <p:nvCxnSpPr>
          <p:cNvPr id="16" name="Straight Connector 15"/>
          <p:cNvCxnSpPr/>
          <p:nvPr/>
        </p:nvCxnSpPr>
        <p:spPr>
          <a:xfrm flipV="1">
            <a:off x="5410200" y="3429000"/>
            <a:ext cx="228600" cy="4572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17" descr="glass empty.jpg"/>
          <p:cNvPicPr>
            <a:picLocks noChangeAspect="1"/>
          </p:cNvPicPr>
          <p:nvPr/>
        </p:nvPicPr>
        <p:blipFill>
          <a:blip r:embed="rId9" cstate="print"/>
          <a:stretch>
            <a:fillRect/>
          </a:stretch>
        </p:blipFill>
        <p:spPr>
          <a:xfrm>
            <a:off x="914400" y="2209800"/>
            <a:ext cx="1852613" cy="3293534"/>
          </a:xfrm>
          <a:prstGeom prst="rect">
            <a:avLst/>
          </a:prstGeom>
          <a:effectLst>
            <a:softEdge rad="0"/>
          </a:effectLst>
          <a:scene3d>
            <a:camera prst="orthographicFront"/>
            <a:lightRig rig="threePt" dir="t"/>
          </a:scene3d>
          <a:sp3d prstMaterial="dkEdge">
            <a:bevelB w="139700" h="139700" prst="divot"/>
          </a:sp3d>
        </p:spPr>
      </p:pic>
      <p:pic>
        <p:nvPicPr>
          <p:cNvPr id="20" name="Picture 19" descr="glass full.jpg"/>
          <p:cNvPicPr>
            <a:picLocks noChangeAspect="1"/>
          </p:cNvPicPr>
          <p:nvPr/>
        </p:nvPicPr>
        <p:blipFill>
          <a:blip r:embed="rId10" cstate="print"/>
          <a:stretch>
            <a:fillRect/>
          </a:stretch>
        </p:blipFill>
        <p:spPr>
          <a:xfrm>
            <a:off x="5886449" y="2209800"/>
            <a:ext cx="1866904" cy="3318938"/>
          </a:xfrm>
          <a:prstGeom prst="rect">
            <a:avLst/>
          </a:prstGeom>
        </p:spPr>
      </p:pic>
      <p:pic>
        <p:nvPicPr>
          <p:cNvPr id="12" name="Picture 11" descr="glass empty.jpg"/>
          <p:cNvPicPr>
            <a:picLocks noChangeAspect="1"/>
          </p:cNvPicPr>
          <p:nvPr/>
        </p:nvPicPr>
        <p:blipFill>
          <a:blip r:embed="rId9" cstate="print"/>
          <a:stretch>
            <a:fillRect/>
          </a:stretch>
        </p:blipFill>
        <p:spPr>
          <a:xfrm>
            <a:off x="3369944" y="2239433"/>
            <a:ext cx="1852613" cy="3293534"/>
          </a:xfrm>
          <a:prstGeom prst="rect">
            <a:avLst/>
          </a:prstGeom>
          <a:effectLst>
            <a:softEdge rad="0"/>
          </a:effectLst>
          <a:scene3d>
            <a:camera prst="orthographicFront"/>
            <a:lightRig rig="threePt" dir="t"/>
          </a:scene3d>
          <a:sp3d prstMaterial="dkEdge">
            <a:bevelB w="139700" h="139700" prst="divot"/>
          </a:sp3d>
        </p:spPr>
      </p:pic>
    </p:spTree>
    <p:custDataLst>
      <p:tags r:id="rId1"/>
    </p:custDataLst>
    <p:extLst>
      <p:ext uri="{BB962C8B-B14F-4D97-AF65-F5344CB8AC3E}">
        <p14:creationId xmlns:p14="http://schemas.microsoft.com/office/powerpoint/2010/main" val="12899879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914400"/>
          </a:xfrm>
        </p:spPr>
        <p:txBody>
          <a:bodyPr/>
          <a:lstStyle/>
          <a:p>
            <a:r>
              <a:rPr lang="en-US" dirty="0"/>
              <a:t>DNA  affects: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995" t="115" r="11579" b="-115"/>
          <a:stretch/>
        </p:blipFill>
        <p:spPr>
          <a:xfrm>
            <a:off x="457200" y="1371600"/>
            <a:ext cx="7467600" cy="5217576"/>
          </a:xfrm>
          <a:prstGeom prst="rect">
            <a:avLst/>
          </a:prstGeom>
        </p:spPr>
      </p:pic>
      <p:sp>
        <p:nvSpPr>
          <p:cNvPr id="3" name="Content Placeholder 2"/>
          <p:cNvSpPr>
            <a:spLocks noGrp="1"/>
          </p:cNvSpPr>
          <p:nvPr>
            <p:ph idx="1"/>
          </p:nvPr>
        </p:nvSpPr>
        <p:spPr>
          <a:xfrm>
            <a:off x="4343400" y="152400"/>
            <a:ext cx="2362200" cy="1112040"/>
          </a:xfrm>
        </p:spPr>
        <p:txBody>
          <a:bodyPr>
            <a:noAutofit/>
          </a:bodyPr>
          <a:lstStyle/>
          <a:p>
            <a:pPr marL="68580" indent="0">
              <a:buNone/>
            </a:pPr>
            <a:r>
              <a:rPr lang="en-US" sz="3600" dirty="0"/>
              <a:t>Height</a:t>
            </a:r>
          </a:p>
          <a:p>
            <a:pPr marL="68580" indent="0">
              <a:buNone/>
            </a:pPr>
            <a:r>
              <a:rPr lang="en-US" sz="3600" dirty="0"/>
              <a:t>Hair Color</a:t>
            </a:r>
          </a:p>
        </p:txBody>
      </p:sp>
    </p:spTree>
    <p:extLst>
      <p:ext uri="{BB962C8B-B14F-4D97-AF65-F5344CB8AC3E}">
        <p14:creationId xmlns:p14="http://schemas.microsoft.com/office/powerpoint/2010/main" val="35171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914400"/>
          </a:xfrm>
        </p:spPr>
        <p:txBody>
          <a:bodyPr/>
          <a:lstStyle/>
          <a:p>
            <a:r>
              <a:rPr lang="en-US" dirty="0"/>
              <a:t>DNA  does not control thoughts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9575" y="1143000"/>
            <a:ext cx="8201025" cy="5467350"/>
          </a:xfrm>
        </p:spPr>
      </p:pic>
    </p:spTree>
    <p:extLst>
      <p:ext uri="{BB962C8B-B14F-4D97-AF65-F5344CB8AC3E}">
        <p14:creationId xmlns:p14="http://schemas.microsoft.com/office/powerpoint/2010/main" val="387601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4191000" cy="914400"/>
          </a:xfrm>
        </p:spPr>
        <p:txBody>
          <a:bodyPr/>
          <a:lstStyle/>
          <a:p>
            <a:r>
              <a:rPr lang="en-US" dirty="0"/>
              <a:t>Spirit gives you</a:t>
            </a:r>
          </a:p>
        </p:txBody>
      </p:sp>
      <p:sp>
        <p:nvSpPr>
          <p:cNvPr id="3" name="Content Placeholder 2"/>
          <p:cNvSpPr>
            <a:spLocks noGrp="1"/>
          </p:cNvSpPr>
          <p:nvPr>
            <p:ph idx="1"/>
          </p:nvPr>
        </p:nvSpPr>
        <p:spPr>
          <a:xfrm>
            <a:off x="1676400" y="1828800"/>
            <a:ext cx="5105400" cy="4572000"/>
          </a:xfrm>
        </p:spPr>
        <p:txBody>
          <a:bodyPr>
            <a:normAutofit/>
          </a:bodyPr>
          <a:lstStyle/>
          <a:p>
            <a:r>
              <a:rPr lang="en-US" sz="3600" dirty="0"/>
              <a:t>Free will</a:t>
            </a:r>
          </a:p>
          <a:p>
            <a:r>
              <a:rPr lang="en-US" sz="3600" dirty="0"/>
              <a:t>Self awareness</a:t>
            </a:r>
          </a:p>
          <a:p>
            <a:r>
              <a:rPr lang="en-US" sz="3600" dirty="0"/>
              <a:t>Aware of others</a:t>
            </a:r>
          </a:p>
          <a:p>
            <a:r>
              <a:rPr lang="en-US" sz="3600" dirty="0"/>
              <a:t>Ability to love</a:t>
            </a:r>
          </a:p>
          <a:p>
            <a:r>
              <a:rPr lang="en-US" sz="3600" dirty="0"/>
              <a:t>Moral responsibility</a:t>
            </a:r>
          </a:p>
          <a:p>
            <a:pPr marL="68580" indent="0">
              <a:buNone/>
            </a:pPr>
            <a:endParaRPr lang="en-US" sz="3600" dirty="0"/>
          </a:p>
        </p:txBody>
      </p:sp>
    </p:spTree>
    <p:extLst>
      <p:ext uri="{BB962C8B-B14F-4D97-AF65-F5344CB8AC3E}">
        <p14:creationId xmlns:p14="http://schemas.microsoft.com/office/powerpoint/2010/main" val="67960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783560"/>
            <a:ext cx="6400800" cy="4572000"/>
          </a:xfrm>
        </p:spPr>
        <p:txBody>
          <a:bodyPr>
            <a:normAutofit/>
          </a:bodyPr>
          <a:lstStyle/>
          <a:p>
            <a:pPr marL="68580" indent="0" algn="ctr">
              <a:buNone/>
            </a:pPr>
            <a:r>
              <a:rPr lang="en-US" sz="4000" dirty="0"/>
              <a:t>You are accountable </a:t>
            </a:r>
          </a:p>
          <a:p>
            <a:pPr marL="68580" indent="0" algn="ctr">
              <a:buNone/>
            </a:pPr>
            <a:r>
              <a:rPr lang="en-US" sz="4000" dirty="0"/>
              <a:t>to your Creator.</a:t>
            </a:r>
          </a:p>
        </p:txBody>
      </p:sp>
    </p:spTree>
    <p:extLst>
      <p:ext uri="{BB962C8B-B14F-4D97-AF65-F5344CB8AC3E}">
        <p14:creationId xmlns:p14="http://schemas.microsoft.com/office/powerpoint/2010/main" val="124400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God’s Commands</a:t>
            </a:r>
          </a:p>
        </p:txBody>
      </p:sp>
      <p:sp>
        <p:nvSpPr>
          <p:cNvPr id="3" name="Content Placeholder 2"/>
          <p:cNvSpPr>
            <a:spLocks noGrp="1"/>
          </p:cNvSpPr>
          <p:nvPr>
            <p:ph idx="1"/>
          </p:nvPr>
        </p:nvSpPr>
        <p:spPr>
          <a:xfrm>
            <a:off x="609600" y="1828800"/>
            <a:ext cx="7772400" cy="4572000"/>
          </a:xfrm>
        </p:spPr>
        <p:txBody>
          <a:bodyPr>
            <a:normAutofit/>
          </a:bodyPr>
          <a:lstStyle/>
          <a:p>
            <a:pPr marL="582930" indent="-514350">
              <a:buFont typeface="+mj-lt"/>
              <a:buAutoNum type="arabicPeriod"/>
            </a:pPr>
            <a:r>
              <a:rPr lang="en-US" sz="4000" dirty="0"/>
              <a:t>Love God</a:t>
            </a:r>
          </a:p>
          <a:p>
            <a:pPr marL="582930" indent="-514350">
              <a:buFont typeface="+mj-lt"/>
              <a:buAutoNum type="arabicPeriod"/>
            </a:pPr>
            <a:r>
              <a:rPr lang="en-US" sz="4000" dirty="0"/>
              <a:t>Love your neighbor as yourself</a:t>
            </a:r>
          </a:p>
          <a:p>
            <a:pPr marL="582930" indent="-514350">
              <a:buFont typeface="+mj-lt"/>
              <a:buAutoNum type="arabicPeriod"/>
            </a:pPr>
            <a:r>
              <a:rPr lang="en-US" sz="4000" dirty="0"/>
              <a:t>Be holy, </a:t>
            </a:r>
            <a:br>
              <a:rPr lang="en-US" sz="4000" dirty="0"/>
            </a:br>
            <a:r>
              <a:rPr lang="en-US" sz="4000" dirty="0"/>
              <a:t>Completely pure</a:t>
            </a:r>
          </a:p>
        </p:txBody>
      </p:sp>
    </p:spTree>
    <p:extLst>
      <p:ext uri="{BB962C8B-B14F-4D97-AF65-F5344CB8AC3E}">
        <p14:creationId xmlns:p14="http://schemas.microsoft.com/office/powerpoint/2010/main" val="827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8198" y="1928574"/>
            <a:ext cx="3124200" cy="1295400"/>
          </a:xfrm>
        </p:spPr>
        <p:txBody>
          <a:bodyPr>
            <a:noAutofit/>
          </a:bodyPr>
          <a:lstStyle/>
          <a:p>
            <a:pPr marL="68580" indent="0">
              <a:buNone/>
            </a:pPr>
            <a:r>
              <a:rPr lang="en-US" sz="3600" dirty="0"/>
              <a:t>Where will I go when I die?</a:t>
            </a:r>
          </a:p>
        </p:txBody>
      </p:sp>
      <p:pic>
        <p:nvPicPr>
          <p:cNvPr id="5" name="Picture 4"/>
          <p:cNvPicPr>
            <a:picLocks noChangeAspect="1"/>
          </p:cNvPicPr>
          <p:nvPr/>
        </p:nvPicPr>
        <p:blipFill>
          <a:blip r:embed="rId3"/>
          <a:stretch>
            <a:fillRect/>
          </a:stretch>
        </p:blipFill>
        <p:spPr>
          <a:xfrm>
            <a:off x="1177212" y="76200"/>
            <a:ext cx="4095750" cy="2667000"/>
          </a:xfrm>
          <a:prstGeom prst="rect">
            <a:avLst/>
          </a:prstGeom>
        </p:spPr>
      </p:pic>
      <p:pic>
        <p:nvPicPr>
          <p:cNvPr id="9" name="Picture 2" descr="C:\Users\John\AppData\Local\Microsoft\Windows\Temporary Internet Files\Content.IE5\V2KWBCPW\MC9001505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8233" y="3124200"/>
            <a:ext cx="1741967" cy="20393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24816" y="914400"/>
            <a:ext cx="914400" cy="914400"/>
          </a:xfrm>
          <a:prstGeom prst="rect">
            <a:avLst/>
          </a:prstGeom>
        </p:spPr>
        <p:txBody>
          <a:bodyPr vert="horz" wrap="none" lIns="100584" tIns="45720" rtlCol="0" anchor="b">
            <a:normAutofit/>
          </a:bodyPr>
          <a:lstStyle/>
          <a:p>
            <a:pPr algn="ctr">
              <a:buClr>
                <a:schemeClr val="tx2"/>
              </a:buClr>
              <a:buSzPct val="95000"/>
            </a:pPr>
            <a:r>
              <a:rPr lang="en-US" sz="3600" b="1" dirty="0">
                <a:latin typeface="Arial" pitchFamily="34" charset="0"/>
                <a:cs typeface="Arial" pitchFamily="34" charset="0"/>
              </a:rPr>
              <a:t>God</a:t>
            </a:r>
          </a:p>
        </p:txBody>
      </p:sp>
      <p:cxnSp>
        <p:nvCxnSpPr>
          <p:cNvPr id="13" name="Straight Arrow Connector 12"/>
          <p:cNvCxnSpPr/>
          <p:nvPr/>
        </p:nvCxnSpPr>
        <p:spPr>
          <a:xfrm flipH="1" flipV="1">
            <a:off x="3082212" y="1828800"/>
            <a:ext cx="914400" cy="1494949"/>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Content Placeholder 3" descr="C:\Users\John\AppData\Local\Microsoft\Windows\Temporary Internet Files\Content.IE5\86A7OQ3R\MM900236357[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7212" y="4419600"/>
            <a:ext cx="1926877" cy="1828801"/>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p:cNvSpPr txBox="1">
            <a:spLocks/>
          </p:cNvSpPr>
          <p:nvPr/>
        </p:nvSpPr>
        <p:spPr>
          <a:xfrm>
            <a:off x="1558212" y="6220409"/>
            <a:ext cx="1143000" cy="6858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3600" b="1" dirty="0">
                <a:solidFill>
                  <a:schemeClr val="bg1"/>
                </a:solidFill>
              </a:rPr>
              <a:t>Hell</a:t>
            </a:r>
          </a:p>
        </p:txBody>
      </p:sp>
      <p:sp>
        <p:nvSpPr>
          <p:cNvPr id="26" name="TextBox 25"/>
          <p:cNvSpPr txBox="1"/>
          <p:nvPr/>
        </p:nvSpPr>
        <p:spPr>
          <a:xfrm>
            <a:off x="3824063" y="333851"/>
            <a:ext cx="914400" cy="914400"/>
          </a:xfrm>
          <a:prstGeom prst="rect">
            <a:avLst/>
          </a:prstGeom>
        </p:spPr>
        <p:txBody>
          <a:bodyPr vert="horz" wrap="none" lIns="100584" tIns="45720" rtlCol="0" anchor="b">
            <a:normAutofit/>
          </a:bodyPr>
          <a:lstStyle/>
          <a:p>
            <a:pPr algn="ctr">
              <a:buClr>
                <a:schemeClr val="tx2"/>
              </a:buClr>
              <a:buSzPct val="95000"/>
            </a:pPr>
            <a:r>
              <a:rPr lang="en-US" sz="3600" b="1" dirty="0">
                <a:latin typeface="Arial" pitchFamily="34" charset="0"/>
                <a:cs typeface="Arial" pitchFamily="34" charset="0"/>
              </a:rPr>
              <a:t>Righteous</a:t>
            </a:r>
          </a:p>
        </p:txBody>
      </p:sp>
      <p:cxnSp>
        <p:nvCxnSpPr>
          <p:cNvPr id="14" name="Straight Arrow Connector 13"/>
          <p:cNvCxnSpPr/>
          <p:nvPr/>
        </p:nvCxnSpPr>
        <p:spPr>
          <a:xfrm flipH="1">
            <a:off x="2895600" y="4495800"/>
            <a:ext cx="729216" cy="580549"/>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09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533400"/>
            <a:ext cx="7924800" cy="914400"/>
          </a:xfrm>
        </p:spPr>
        <p:txBody>
          <a:bodyPr/>
          <a:lstStyle/>
          <a:p>
            <a:pPr marL="68580" indent="0"/>
            <a:r>
              <a:rPr lang="en-US" sz="3600" dirty="0"/>
              <a:t>Give your own presentations.  </a:t>
            </a:r>
            <a:br>
              <a:rPr lang="en-US" sz="3600" dirty="0"/>
            </a:br>
            <a:r>
              <a:rPr lang="en-US" sz="3600" dirty="0"/>
              <a:t>Free downloads of </a:t>
            </a:r>
            <a:r>
              <a:rPr lang="en-US" sz="3600" dirty="0" err="1"/>
              <a:t>Powerpoints</a:t>
            </a:r>
            <a:r>
              <a:rPr lang="en-US" sz="3600" dirty="0"/>
              <a:t> used in these videos at:  </a:t>
            </a:r>
          </a:p>
        </p:txBody>
      </p:sp>
      <p:sp>
        <p:nvSpPr>
          <p:cNvPr id="3" name="Content Placeholder 2"/>
          <p:cNvSpPr>
            <a:spLocks noGrp="1"/>
          </p:cNvSpPr>
          <p:nvPr>
            <p:ph idx="1"/>
          </p:nvPr>
        </p:nvSpPr>
        <p:spPr>
          <a:xfrm>
            <a:off x="2362200" y="2819400"/>
            <a:ext cx="5562600" cy="1447800"/>
          </a:xfrm>
        </p:spPr>
        <p:txBody>
          <a:bodyPr>
            <a:normAutofit/>
          </a:bodyPr>
          <a:lstStyle/>
          <a:p>
            <a:pPr marL="68580" indent="0">
              <a:buNone/>
            </a:pPr>
            <a:r>
              <a:rPr lang="en-US" sz="4000" dirty="0"/>
              <a:t>Educate7.com</a:t>
            </a:r>
          </a:p>
          <a:p>
            <a:pPr marL="68580" indent="0">
              <a:buNone/>
            </a:pPr>
            <a:r>
              <a:rPr lang="en-US" sz="4000" dirty="0"/>
              <a:t>How7.org</a:t>
            </a:r>
          </a:p>
        </p:txBody>
      </p:sp>
      <p:sp>
        <p:nvSpPr>
          <p:cNvPr id="4" name="Content Placeholder 2"/>
          <p:cNvSpPr txBox="1">
            <a:spLocks/>
          </p:cNvSpPr>
          <p:nvPr/>
        </p:nvSpPr>
        <p:spPr>
          <a:xfrm>
            <a:off x="628650" y="4876800"/>
            <a:ext cx="8039100" cy="1447800"/>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Arial" pitchFamily="34" charset="0"/>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Arial" pitchFamily="34" charset="0"/>
                <a:ea typeface="+mn-ea"/>
                <a:cs typeface="Arial" pitchFamily="34" charset="0"/>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Arial" pitchFamily="34" charset="0"/>
                <a:ea typeface="+mn-ea"/>
                <a:cs typeface="Arial" pitchFamily="34" charset="0"/>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Font typeface="Wingdings"/>
              <a:buNone/>
            </a:pPr>
            <a:r>
              <a:rPr lang="en-US" sz="4000" b="1" dirty="0"/>
              <a:t>Are You an Accident of Nature?</a:t>
            </a:r>
          </a:p>
          <a:p>
            <a:pPr marL="68580" indent="0">
              <a:buFont typeface="Wingdings"/>
              <a:buNone/>
            </a:pPr>
            <a:endParaRPr lang="en-US" sz="4000" dirty="0"/>
          </a:p>
        </p:txBody>
      </p:sp>
    </p:spTree>
    <p:extLst>
      <p:ext uri="{BB962C8B-B14F-4D97-AF65-F5344CB8AC3E}">
        <p14:creationId xmlns:p14="http://schemas.microsoft.com/office/powerpoint/2010/main" val="208946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13109"/>
            <a:ext cx="7772400" cy="914400"/>
          </a:xfrm>
        </p:spPr>
        <p:txBody>
          <a:bodyPr/>
          <a:lstStyle/>
          <a:p>
            <a:r>
              <a:rPr lang="en-US" dirty="0"/>
              <a:t>Part 3: Mistakes Evolutionists Make </a:t>
            </a:r>
            <a:br>
              <a:rPr lang="en-US" dirty="0"/>
            </a:br>
            <a:r>
              <a:rPr lang="en-US" dirty="0"/>
              <a:t>            and Common Sense</a:t>
            </a:r>
          </a:p>
        </p:txBody>
      </p:sp>
      <p:sp>
        <p:nvSpPr>
          <p:cNvPr id="3" name="Content Placeholder 2"/>
          <p:cNvSpPr>
            <a:spLocks noGrp="1"/>
          </p:cNvSpPr>
          <p:nvPr>
            <p:ph idx="1"/>
          </p:nvPr>
        </p:nvSpPr>
        <p:spPr>
          <a:xfrm>
            <a:off x="3733800" y="228600"/>
            <a:ext cx="2133600" cy="731040"/>
          </a:xfrm>
        </p:spPr>
        <p:txBody>
          <a:bodyPr/>
          <a:lstStyle/>
          <a:p>
            <a:pPr marL="68580" indent="0">
              <a:buNone/>
            </a:pPr>
            <a:r>
              <a:rPr lang="en-US" dirty="0"/>
              <a:t>Next:</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385858"/>
            <a:ext cx="6541771" cy="4472142"/>
          </a:xfrm>
          <a:prstGeom prst="rect">
            <a:avLst/>
          </a:prstGeom>
        </p:spPr>
      </p:pic>
    </p:spTree>
    <p:extLst>
      <p:ext uri="{BB962C8B-B14F-4D97-AF65-F5344CB8AC3E}">
        <p14:creationId xmlns:p14="http://schemas.microsoft.com/office/powerpoint/2010/main" val="3172386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14400"/>
          </a:xfrm>
        </p:spPr>
        <p:txBody>
          <a:bodyPr/>
          <a:lstStyle/>
          <a:p>
            <a:pPr algn="ctr"/>
            <a:r>
              <a:rPr lang="en-US" dirty="0"/>
              <a:t>Are you a robot?</a:t>
            </a:r>
          </a:p>
        </p:txBody>
      </p:sp>
      <p:pic>
        <p:nvPicPr>
          <p:cNvPr id="7" name="Picture 6" descr="C:\Users\John\AppData\Local\Microsoft\Windows\Temporary Internet Files\Content.IE5\9Q4L17AA\MC900320612[1].wmf"/>
          <p:cNvPicPr/>
          <p:nvPr/>
        </p:nvPicPr>
        <p:blipFill>
          <a:blip r:embed="rId3" cstate="print"/>
          <a:srcRect/>
          <a:stretch>
            <a:fillRect/>
          </a:stretch>
        </p:blipFill>
        <p:spPr bwMode="auto">
          <a:xfrm>
            <a:off x="3200400" y="1905000"/>
            <a:ext cx="3124200" cy="449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Tree>
    <p:extLst>
      <p:ext uri="{BB962C8B-B14F-4D97-AF65-F5344CB8AC3E}">
        <p14:creationId xmlns:p14="http://schemas.microsoft.com/office/powerpoint/2010/main" val="204807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Oval 3"/>
          <p:cNvSpPr/>
          <p:nvPr/>
        </p:nvSpPr>
        <p:spPr>
          <a:xfrm>
            <a:off x="805867" y="2093119"/>
            <a:ext cx="484909" cy="484909"/>
          </a:xfrm>
          <a:prstGeom prst="ellipse">
            <a:avLst/>
          </a:prstGeom>
          <a:gradFill flip="none" rotWithShape="1">
            <a:gsLst>
              <a:gs pos="0">
                <a:srgbClr val="FF0000"/>
              </a:gs>
              <a:gs pos="100000">
                <a:srgbClr val="F02B1C">
                  <a:lumMod val="81000"/>
                  <a:lumOff val="19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p:cNvSpPr/>
          <p:nvPr/>
        </p:nvSpPr>
        <p:spPr>
          <a:xfrm>
            <a:off x="2971800" y="3681847"/>
            <a:ext cx="484909" cy="484909"/>
          </a:xfrm>
          <a:prstGeom prst="ellipse">
            <a:avLst/>
          </a:prstGeom>
          <a:gradFill>
            <a:gsLst>
              <a:gs pos="0">
                <a:schemeClr val="tx2">
                  <a:lumMod val="50000"/>
                </a:schemeClr>
              </a:gs>
              <a:gs pos="100000">
                <a:schemeClr val="tx2">
                  <a:lumMod val="67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p:cNvSpPr/>
          <p:nvPr/>
        </p:nvSpPr>
        <p:spPr>
          <a:xfrm>
            <a:off x="1097891" y="2171264"/>
            <a:ext cx="138546" cy="121444"/>
          </a:xfrm>
          <a:prstGeom prst="ellipse">
            <a:avLst/>
          </a:prstGeom>
          <a:gradFill flip="none" rotWithShape="1">
            <a:gsLst>
              <a:gs pos="0">
                <a:srgbClr val="FFEFD1">
                  <a:lumMod val="98000"/>
                  <a:lumOff val="2000"/>
                </a:srgbClr>
              </a:gs>
              <a:gs pos="100000">
                <a:srgbClr val="D1C39F">
                  <a:alpha val="18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35613" y="3733800"/>
            <a:ext cx="138546" cy="121444"/>
          </a:xfrm>
          <a:prstGeom prst="ellipse">
            <a:avLst/>
          </a:prstGeom>
          <a:gradFill flip="none" rotWithShape="1">
            <a:gsLst>
              <a:gs pos="0">
                <a:srgbClr val="FFEFD1">
                  <a:lumMod val="98000"/>
                  <a:lumOff val="2000"/>
                </a:srgbClr>
              </a:gs>
              <a:gs pos="100000">
                <a:srgbClr val="D1C39F">
                  <a:alpha val="18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5"/>
          <p:cNvGrpSpPr/>
          <p:nvPr/>
        </p:nvGrpSpPr>
        <p:grpSpPr>
          <a:xfrm>
            <a:off x="-18084" y="400836"/>
            <a:ext cx="748292" cy="1958471"/>
            <a:chOff x="453288" y="351896"/>
            <a:chExt cx="748292" cy="1958471"/>
          </a:xfrm>
        </p:grpSpPr>
        <p:sp>
          <p:nvSpPr>
            <p:cNvPr id="14" name="Rectangle 13"/>
            <p:cNvSpPr/>
            <p:nvPr/>
          </p:nvSpPr>
          <p:spPr>
            <a:xfrm rot="2700000" flipV="1">
              <a:off x="-503088" y="1308272"/>
              <a:ext cx="1958471" cy="45719"/>
            </a:xfrm>
            <a:prstGeom prst="rect">
              <a:avLst/>
            </a:prstGeom>
            <a:solidFill>
              <a:srgbClr val="AF512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700000">
              <a:off x="1140621" y="1945163"/>
              <a:ext cx="76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p:cNvSpPr>
            <a:spLocks noGrp="1"/>
          </p:cNvSpPr>
          <p:nvPr>
            <p:ph type="title"/>
          </p:nvPr>
        </p:nvSpPr>
        <p:spPr/>
        <p:txBody>
          <a:bodyPr/>
          <a:lstStyle/>
          <a:p>
            <a:pPr algn="ctr"/>
            <a:r>
              <a:rPr lang="en-US" sz="3600" dirty="0"/>
              <a:t>Everything Predetermined?</a:t>
            </a:r>
            <a:endParaRPr lang="en-US" sz="2800" dirty="0"/>
          </a:p>
        </p:txBody>
      </p:sp>
    </p:spTree>
    <p:extLst>
      <p:ext uri="{BB962C8B-B14F-4D97-AF65-F5344CB8AC3E}">
        <p14:creationId xmlns:p14="http://schemas.microsoft.com/office/powerpoint/2010/main" val="3795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afterEffect">
                                  <p:stCondLst>
                                    <p:cond delay="80"/>
                                  </p:stCondLst>
                                  <p:childTnLst>
                                    <p:animMotion origin="layout" path="M -0.00468 -0.00972 L 0.01198 0.0125 " pathEditMode="relative" rAng="0" ptsTypes="AA">
                                      <p:cBhvr>
                                        <p:cTn id="6" dur="1000" spd="-100000" fill="hold"/>
                                        <p:tgtEl>
                                          <p:spTgt spid="7"/>
                                        </p:tgtEl>
                                        <p:attrNameLst>
                                          <p:attrName>ppt_x</p:attrName>
                                          <p:attrName>ppt_y</p:attrName>
                                        </p:attrNameLst>
                                      </p:cBhvr>
                                      <p:rCtr x="833" y="1111"/>
                                    </p:animMotion>
                                  </p:childTnLst>
                                </p:cTn>
                              </p:par>
                            </p:childTnLst>
                          </p:cTn>
                        </p:par>
                        <p:par>
                          <p:cTn id="7" fill="hold">
                            <p:stCondLst>
                              <p:cond delay="1080"/>
                            </p:stCondLst>
                            <p:childTnLst>
                              <p:par>
                                <p:cTn id="8" presetID="49" presetClass="path" presetSubtype="0" decel="56000" fill="hold" nodeType="afterEffect">
                                  <p:stCondLst>
                                    <p:cond delay="0"/>
                                  </p:stCondLst>
                                  <p:childTnLst>
                                    <p:animMotion origin="layout" path="M -0.00451 -0.00926 L 0.05365 0.06458 " pathEditMode="relative" rAng="0" ptsTypes="AA">
                                      <p:cBhvr>
                                        <p:cTn id="9" dur="420" fill="hold"/>
                                        <p:tgtEl>
                                          <p:spTgt spid="7"/>
                                        </p:tgtEl>
                                        <p:attrNameLst>
                                          <p:attrName>ppt_x</p:attrName>
                                          <p:attrName>ppt_y</p:attrName>
                                        </p:attrNameLst>
                                      </p:cBhvr>
                                      <p:rCtr x="2899" y="3681"/>
                                    </p:animMotion>
                                  </p:childTnLst>
                                </p:cTn>
                              </p:par>
                              <p:par>
                                <p:cTn id="10" presetID="0" presetClass="path" presetSubtype="0" accel="5000" decel="95000" fill="hold" grpId="0" nodeType="withEffect">
                                  <p:stCondLst>
                                    <p:cond delay="80"/>
                                  </p:stCondLst>
                                  <p:childTnLst>
                                    <p:animMotion origin="layout" path="M -0.00018 0.00022 L 0.19114 0.25507 L 0.02934 0.52635 " pathEditMode="fixed" ptsTypes="AAA">
                                      <p:cBhvr>
                                        <p:cTn id="11" dur="1000" fill="hold"/>
                                        <p:tgtEl>
                                          <p:spTgt spid="4"/>
                                        </p:tgtEl>
                                        <p:attrNameLst>
                                          <p:attrName>ppt_x</p:attrName>
                                          <p:attrName>ppt_y</p:attrName>
                                        </p:attrNameLst>
                                      </p:cBhvr>
                                    </p:animMotion>
                                  </p:childTnLst>
                                </p:cTn>
                              </p:par>
                              <p:par>
                                <p:cTn id="12" presetID="0" presetClass="path" presetSubtype="0" accel="5000" decel="95000" fill="hold" grpId="0" nodeType="withEffect">
                                  <p:stCondLst>
                                    <p:cond delay="80"/>
                                  </p:stCondLst>
                                  <p:childTnLst>
                                    <p:animMotion origin="layout" path="M -0.00018 -5.55556E-6 L 0.19114 0.25484 L 0.02934 0.52612 " pathEditMode="fixed" ptsTypes="AAA">
                                      <p:cBhvr>
                                        <p:cTn id="13" dur="1000" fill="hold"/>
                                        <p:tgtEl>
                                          <p:spTgt spid="6"/>
                                        </p:tgtEl>
                                        <p:attrNameLst>
                                          <p:attrName>ppt_x</p:attrName>
                                          <p:attrName>ppt_y</p:attrName>
                                        </p:attrNameLst>
                                      </p:cBhvr>
                                    </p:animMotion>
                                  </p:childTnLst>
                                </p:cTn>
                              </p:par>
                              <p:par>
                                <p:cTn id="14" presetID="42" presetClass="path" presetSubtype="0" fill="hold" grpId="0" nodeType="withEffect">
                                  <p:stCondLst>
                                    <p:cond delay="420"/>
                                  </p:stCondLst>
                                  <p:childTnLst>
                                    <p:animMotion origin="layout" path="M -5.27778E-6 3.7037E-6 L 0.3625 -0.00162 " pathEditMode="fixed" rAng="0" ptsTypes="AA">
                                      <p:cBhvr>
                                        <p:cTn id="15" dur="500" fill="hold"/>
                                        <p:tgtEl>
                                          <p:spTgt spid="5"/>
                                        </p:tgtEl>
                                        <p:attrNameLst>
                                          <p:attrName>ppt_x</p:attrName>
                                          <p:attrName>ppt_y</p:attrName>
                                        </p:attrNameLst>
                                      </p:cBhvr>
                                      <p:rCtr x="18125" y="-93"/>
                                    </p:animMotion>
                                  </p:childTnLst>
                                </p:cTn>
                              </p:par>
                              <p:par>
                                <p:cTn id="16" presetID="42" presetClass="path" presetSubtype="0" fill="hold" grpId="0" nodeType="withEffect">
                                  <p:stCondLst>
                                    <p:cond delay="410"/>
                                  </p:stCondLst>
                                  <p:childTnLst>
                                    <p:animMotion origin="layout" path="M -3.33333E-6 -4.99537E-7 L 0.3625 -0.00162 " pathEditMode="relative" rAng="0" ptsTypes="AA">
                                      <p:cBhvr>
                                        <p:cTn id="17" dur="500" fill="hold"/>
                                        <p:tgtEl>
                                          <p:spTgt spid="8"/>
                                        </p:tgtEl>
                                        <p:attrNameLst>
                                          <p:attrName>ppt_x</p:attrName>
                                          <p:attrName>ppt_y</p:attrName>
                                        </p:attrNameLst>
                                      </p:cBhvr>
                                      <p:rCtr x="18125"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14400"/>
          </a:xfrm>
        </p:spPr>
        <p:txBody>
          <a:bodyPr/>
          <a:lstStyle/>
          <a:p>
            <a:r>
              <a:rPr lang="en-US" dirty="0"/>
              <a:t>Thoughts Predetermined?</a:t>
            </a:r>
          </a:p>
        </p:txBody>
      </p:sp>
      <p:grpSp>
        <p:nvGrpSpPr>
          <p:cNvPr id="4" name="Group 3"/>
          <p:cNvGrpSpPr/>
          <p:nvPr/>
        </p:nvGrpSpPr>
        <p:grpSpPr>
          <a:xfrm>
            <a:off x="1250847" y="1133105"/>
            <a:ext cx="6673952" cy="1543790"/>
            <a:chOff x="0" y="0"/>
            <a:chExt cx="6096000" cy="1109790"/>
          </a:xfrm>
        </p:grpSpPr>
        <p:sp>
          <p:nvSpPr>
            <p:cNvPr id="5" name="Rounded Rectangle 4"/>
            <p:cNvSpPr/>
            <p:nvPr/>
          </p:nvSpPr>
          <p:spPr>
            <a:xfrm>
              <a:off x="0" y="0"/>
              <a:ext cx="6096000" cy="1109790"/>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Rounded Rectangle 4"/>
            <p:cNvSpPr/>
            <p:nvPr/>
          </p:nvSpPr>
          <p:spPr>
            <a:xfrm>
              <a:off x="32505" y="32505"/>
              <a:ext cx="6030990" cy="1044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200" kern="1200" dirty="0"/>
                <a:t>If Chemistry and Physics</a:t>
              </a:r>
            </a:p>
            <a:p>
              <a:pPr lvl="0" algn="ctr" defTabSz="1244600">
                <a:lnSpc>
                  <a:spcPct val="90000"/>
                </a:lnSpc>
                <a:spcBef>
                  <a:spcPct val="0"/>
                </a:spcBef>
                <a:spcAft>
                  <a:spcPct val="35000"/>
                </a:spcAft>
              </a:pPr>
              <a:r>
                <a:rPr lang="en-US" sz="3200" kern="1200" dirty="0"/>
                <a:t>determine everything</a:t>
              </a:r>
            </a:p>
          </p:txBody>
        </p:sp>
      </p:grpSp>
      <p:grpSp>
        <p:nvGrpSpPr>
          <p:cNvPr id="7" name="Group 6"/>
          <p:cNvGrpSpPr/>
          <p:nvPr/>
        </p:nvGrpSpPr>
        <p:grpSpPr>
          <a:xfrm>
            <a:off x="4191000" y="2676895"/>
            <a:ext cx="442033" cy="371105"/>
            <a:chOff x="2826983" y="1171640"/>
            <a:chExt cx="442033" cy="371105"/>
          </a:xfrm>
        </p:grpSpPr>
        <p:sp>
          <p:nvSpPr>
            <p:cNvPr id="8" name="Right Arrow 7"/>
            <p:cNvSpPr/>
            <p:nvPr/>
          </p:nvSpPr>
          <p:spPr>
            <a:xfrm rot="5400000">
              <a:off x="2862447" y="1136176"/>
              <a:ext cx="371105" cy="44203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9" name="Right Arrow 4"/>
            <p:cNvSpPr/>
            <p:nvPr/>
          </p:nvSpPr>
          <p:spPr>
            <a:xfrm>
              <a:off x="2915391" y="1171640"/>
              <a:ext cx="265219" cy="259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grpSp>
        <p:nvGrpSpPr>
          <p:cNvPr id="13" name="Group 12"/>
          <p:cNvGrpSpPr/>
          <p:nvPr/>
        </p:nvGrpSpPr>
        <p:grpSpPr>
          <a:xfrm>
            <a:off x="4168954" y="4734295"/>
            <a:ext cx="442033" cy="371105"/>
            <a:chOff x="2826983" y="1171640"/>
            <a:chExt cx="442033" cy="371105"/>
          </a:xfrm>
        </p:grpSpPr>
        <p:sp>
          <p:nvSpPr>
            <p:cNvPr id="14" name="Right Arrow 13"/>
            <p:cNvSpPr/>
            <p:nvPr/>
          </p:nvSpPr>
          <p:spPr>
            <a:xfrm rot="5400000">
              <a:off x="2862447" y="1136176"/>
              <a:ext cx="371105" cy="44203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5" name="Right Arrow 4"/>
            <p:cNvSpPr/>
            <p:nvPr/>
          </p:nvSpPr>
          <p:spPr>
            <a:xfrm>
              <a:off x="2915391" y="1171640"/>
              <a:ext cx="265219" cy="259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grpSp>
        <p:nvGrpSpPr>
          <p:cNvPr id="16" name="Group 15"/>
          <p:cNvGrpSpPr/>
          <p:nvPr/>
        </p:nvGrpSpPr>
        <p:grpSpPr>
          <a:xfrm>
            <a:off x="1219200" y="3076770"/>
            <a:ext cx="6705599" cy="1544602"/>
            <a:chOff x="0" y="1604597"/>
            <a:chExt cx="6096000" cy="982297"/>
          </a:xfrm>
        </p:grpSpPr>
        <p:sp>
          <p:nvSpPr>
            <p:cNvPr id="17" name="Rounded Rectangle 16"/>
            <p:cNvSpPr/>
            <p:nvPr/>
          </p:nvSpPr>
          <p:spPr>
            <a:xfrm>
              <a:off x="0" y="1604597"/>
              <a:ext cx="6096000" cy="98229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8" name="Rounded Rectangle 4"/>
            <p:cNvSpPr/>
            <p:nvPr/>
          </p:nvSpPr>
          <p:spPr>
            <a:xfrm>
              <a:off x="28770" y="1633367"/>
              <a:ext cx="6038460" cy="924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200" kern="1200" dirty="0"/>
                <a:t>All your thoughts were predetermined when universe was created.</a:t>
              </a:r>
            </a:p>
          </p:txBody>
        </p:sp>
      </p:grpSp>
      <p:grpSp>
        <p:nvGrpSpPr>
          <p:cNvPr id="19" name="Group 18"/>
          <p:cNvGrpSpPr/>
          <p:nvPr/>
        </p:nvGrpSpPr>
        <p:grpSpPr>
          <a:xfrm>
            <a:off x="1185605" y="5152243"/>
            <a:ext cx="6739194" cy="1324758"/>
            <a:chOff x="-273153" y="3345183"/>
            <a:chExt cx="6369152" cy="1154627"/>
          </a:xfrm>
        </p:grpSpPr>
        <p:sp>
          <p:nvSpPr>
            <p:cNvPr id="20" name="Rounded Rectangle 19"/>
            <p:cNvSpPr/>
            <p:nvPr/>
          </p:nvSpPr>
          <p:spPr>
            <a:xfrm>
              <a:off x="-273153" y="3345183"/>
              <a:ext cx="6369152" cy="115462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1" name="Rounded Rectangle 4"/>
            <p:cNvSpPr/>
            <p:nvPr/>
          </p:nvSpPr>
          <p:spPr>
            <a:xfrm>
              <a:off x="-107807" y="3439194"/>
              <a:ext cx="6038460" cy="924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3200" kern="1200" dirty="0"/>
                <a:t>You could not control your thoughts.</a:t>
              </a:r>
            </a:p>
          </p:txBody>
        </p:sp>
      </p:grpSp>
    </p:spTree>
    <p:extLst>
      <p:ext uri="{BB962C8B-B14F-4D97-AF65-F5344CB8AC3E}">
        <p14:creationId xmlns:p14="http://schemas.microsoft.com/office/powerpoint/2010/main" val="137289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14400"/>
          </a:xfrm>
        </p:spPr>
        <p:txBody>
          <a:bodyPr/>
          <a:lstStyle/>
          <a:p>
            <a:pPr algn="ctr"/>
            <a:r>
              <a:rPr lang="en-US" dirty="0"/>
              <a:t>You would be a robot!</a:t>
            </a:r>
          </a:p>
        </p:txBody>
      </p:sp>
      <p:pic>
        <p:nvPicPr>
          <p:cNvPr id="7" name="Picture 6" descr="C:\Users\John\AppData\Local\Microsoft\Windows\Temporary Internet Files\Content.IE5\9Q4L17AA\MC900320612[1].wmf"/>
          <p:cNvPicPr/>
          <p:nvPr/>
        </p:nvPicPr>
        <p:blipFill>
          <a:blip r:embed="rId3" cstate="print"/>
          <a:srcRect/>
          <a:stretch>
            <a:fillRect/>
          </a:stretch>
        </p:blipFill>
        <p:spPr bwMode="auto">
          <a:xfrm>
            <a:off x="3200400" y="1905000"/>
            <a:ext cx="3124200" cy="449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Tree>
    <p:extLst>
      <p:ext uri="{BB962C8B-B14F-4D97-AF65-F5344CB8AC3E}">
        <p14:creationId xmlns:p14="http://schemas.microsoft.com/office/powerpoint/2010/main" val="306886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1828800"/>
            <a:ext cx="6248400" cy="1752600"/>
          </a:xfrm>
        </p:spPr>
        <p:txBody>
          <a:bodyPr>
            <a:normAutofit fontScale="77500" lnSpcReduction="20000"/>
          </a:bodyPr>
          <a:lstStyle/>
          <a:p>
            <a:pPr marL="68580" indent="0" algn="ctr">
              <a:buNone/>
            </a:pPr>
            <a:r>
              <a:rPr lang="en-US" sz="4800" dirty="0"/>
              <a:t>The real you is non physical.</a:t>
            </a:r>
          </a:p>
          <a:p>
            <a:pPr marL="68580" indent="0" algn="ctr">
              <a:buNone/>
            </a:pPr>
            <a:endParaRPr lang="en-US" sz="4800" dirty="0"/>
          </a:p>
          <a:p>
            <a:pPr marL="68580" indent="0" algn="ctr">
              <a:buNone/>
            </a:pPr>
            <a:r>
              <a:rPr lang="en-US" sz="4800" dirty="0"/>
              <a:t>You have a spirit.</a:t>
            </a:r>
          </a:p>
        </p:txBody>
      </p:sp>
    </p:spTree>
    <p:extLst>
      <p:ext uri="{BB962C8B-B14F-4D97-AF65-F5344CB8AC3E}">
        <p14:creationId xmlns:p14="http://schemas.microsoft.com/office/powerpoint/2010/main" val="288535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12064"/>
            <a:ext cx="5029200" cy="914400"/>
          </a:xfrm>
        </p:spPr>
        <p:txBody>
          <a:bodyPr/>
          <a:lstStyle/>
          <a:p>
            <a:r>
              <a:rPr lang="en-US" dirty="0"/>
              <a:t>Bible</a:t>
            </a:r>
          </a:p>
        </p:txBody>
      </p:sp>
      <p:sp>
        <p:nvSpPr>
          <p:cNvPr id="3" name="Content Placeholder 2"/>
          <p:cNvSpPr>
            <a:spLocks noGrp="1"/>
          </p:cNvSpPr>
          <p:nvPr>
            <p:ph idx="1"/>
          </p:nvPr>
        </p:nvSpPr>
        <p:spPr>
          <a:xfrm>
            <a:off x="381000" y="1783560"/>
            <a:ext cx="8305800" cy="4572000"/>
          </a:xfrm>
        </p:spPr>
        <p:txBody>
          <a:bodyPr/>
          <a:lstStyle/>
          <a:p>
            <a:pPr marL="68580" indent="0">
              <a:buNone/>
            </a:pPr>
            <a:r>
              <a:rPr lang="en-US" sz="3600" dirty="0"/>
              <a:t>the LORD Who </a:t>
            </a:r>
          </a:p>
          <a:p>
            <a:pPr marL="68580" indent="0">
              <a:buNone/>
            </a:pPr>
            <a:r>
              <a:rPr lang="en-US" sz="3600" dirty="0"/>
              <a:t>. . . forms the spirit of a man within him.</a:t>
            </a:r>
          </a:p>
          <a:p>
            <a:pPr marL="68580" indent="0">
              <a:buNone/>
            </a:pPr>
            <a:r>
              <a:rPr lang="en-US" dirty="0"/>
              <a:t>		</a:t>
            </a:r>
          </a:p>
          <a:p>
            <a:pPr marL="68580" indent="0">
              <a:buNone/>
            </a:pPr>
            <a:r>
              <a:rPr lang="en-US" dirty="0"/>
              <a:t>				Zechariah 12:1</a:t>
            </a:r>
          </a:p>
        </p:txBody>
      </p:sp>
    </p:spTree>
    <p:extLst>
      <p:ext uri="{BB962C8B-B14F-4D97-AF65-F5344CB8AC3E}">
        <p14:creationId xmlns:p14="http://schemas.microsoft.com/office/powerpoint/2010/main" val="299758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John\AppData\Local\Microsoft\Windows\Temporary Internet Files\Content.IE5\V2KWBCPW\MC9001505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833" y="3429000"/>
            <a:ext cx="2514600" cy="29438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AppData\Local\Microsoft\Windows\Temporary Internet Files\Content.IE5\I2340IY1\MC900434667[1].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81000"/>
            <a:ext cx="6237767" cy="3124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14823" y="457200"/>
            <a:ext cx="2743200" cy="1600200"/>
          </a:xfrm>
          <a:prstGeom prst="rect">
            <a:avLst/>
          </a:prstGeom>
        </p:spPr>
        <p:txBody>
          <a:bodyPr vert="horz" wrap="none" lIns="100584" tIns="45720" rtlCol="0" anchor="b">
            <a:normAutofit/>
          </a:bodyPr>
          <a:lstStyle/>
          <a:p>
            <a:pPr algn="ctr">
              <a:buClr>
                <a:schemeClr val="tx2"/>
              </a:buClr>
              <a:buSzPct val="95000"/>
            </a:pPr>
            <a:r>
              <a:rPr lang="en-US" sz="3600" dirty="0">
                <a:solidFill>
                  <a:schemeClr val="bg1"/>
                </a:solidFill>
                <a:latin typeface="Arial" pitchFamily="34" charset="0"/>
                <a:cs typeface="Arial" pitchFamily="34" charset="0"/>
              </a:rPr>
              <a:t>I think.</a:t>
            </a:r>
          </a:p>
          <a:p>
            <a:pPr algn="ctr">
              <a:buClr>
                <a:schemeClr val="tx2"/>
              </a:buClr>
              <a:buSzPct val="95000"/>
            </a:pPr>
            <a:r>
              <a:rPr lang="en-US" sz="3600" dirty="0">
                <a:solidFill>
                  <a:schemeClr val="bg1"/>
                </a:solidFill>
                <a:latin typeface="Arial" pitchFamily="34" charset="0"/>
                <a:cs typeface="Arial" pitchFamily="34" charset="0"/>
              </a:rPr>
              <a:t>Therefore I am</a:t>
            </a:r>
            <a:r>
              <a:rPr lang="en-US" sz="3200"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122450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descr="C:\Users\John\AppData\Local\Microsoft\Windows\Temporary Internet Files\Content.IE5\I2340IY1\MC900434667[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01433" y="838200"/>
            <a:ext cx="6237767" cy="3124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19600" y="990600"/>
            <a:ext cx="2743200" cy="1600200"/>
          </a:xfrm>
          <a:prstGeom prst="rect">
            <a:avLst/>
          </a:prstGeom>
        </p:spPr>
        <p:txBody>
          <a:bodyPr vert="horz" wrap="none" lIns="100584" tIns="45720" rtlCol="0" anchor="b">
            <a:normAutofit/>
          </a:bodyPr>
          <a:lstStyle/>
          <a:p>
            <a:pPr algn="ctr">
              <a:buClr>
                <a:schemeClr val="tx2"/>
              </a:buClr>
              <a:buSzPct val="95000"/>
            </a:pPr>
            <a:r>
              <a:rPr lang="en-US" sz="3600" dirty="0">
                <a:solidFill>
                  <a:schemeClr val="bg1"/>
                </a:solidFill>
                <a:latin typeface="Arial" pitchFamily="34" charset="0"/>
                <a:cs typeface="Arial" pitchFamily="34" charset="0"/>
              </a:rPr>
              <a:t>I stink.</a:t>
            </a:r>
          </a:p>
          <a:p>
            <a:pPr algn="ctr">
              <a:buClr>
                <a:schemeClr val="tx2"/>
              </a:buClr>
              <a:buSzPct val="95000"/>
            </a:pPr>
            <a:r>
              <a:rPr lang="en-US" sz="3600" dirty="0">
                <a:solidFill>
                  <a:schemeClr val="bg1"/>
                </a:solidFill>
                <a:latin typeface="Arial" pitchFamily="34" charset="0"/>
                <a:cs typeface="Arial" pitchFamily="34" charset="0"/>
              </a:rPr>
              <a:t>Therefore I am</a:t>
            </a:r>
            <a:r>
              <a:rPr lang="en-US" sz="3200" dirty="0">
                <a:solidFill>
                  <a:schemeClr val="bg1"/>
                </a:solidFill>
                <a:latin typeface="Arial" pitchFamily="34" charset="0"/>
                <a:cs typeface="Arial" pitchFamily="34" charset="0"/>
              </a:rPr>
              <a:t>.</a:t>
            </a:r>
          </a:p>
        </p:txBody>
      </p:sp>
      <p:pic>
        <p:nvPicPr>
          <p:cNvPr id="2051" name="Picture 3" descr="C:\Users\John\AppData\Local\Microsoft\Windows\Temporary Internet Files\Content.IE5\86A7OQ3R\MC9000529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093" y="1948065"/>
            <a:ext cx="4165850" cy="4028670"/>
          </a:xfrm>
          <a:prstGeom prst="rect">
            <a:avLst/>
          </a:prstGeom>
          <a:noFill/>
          <a:scene3d>
            <a:camera prst="orthographicFront">
              <a:rot lat="0" lon="10799977" rev="0"/>
            </a:camera>
            <a:lightRig rig="threePt" dir="t"/>
          </a:scene3d>
        </p:spPr>
      </p:pic>
    </p:spTree>
    <p:extLst>
      <p:ext uri="{BB962C8B-B14F-4D97-AF65-F5344CB8AC3E}">
        <p14:creationId xmlns:p14="http://schemas.microsoft.com/office/powerpoint/2010/main" val="3593938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9|4|1.7"/>
</p:tagLst>
</file>

<file path=ppt/tags/tag2.xml><?xml version="1.0" encoding="utf-8"?>
<p:tagLst xmlns:a="http://schemas.openxmlformats.org/drawingml/2006/main" xmlns:r="http://schemas.openxmlformats.org/officeDocument/2006/relationships" xmlns:p="http://schemas.openxmlformats.org/presentationml/2006/main">
  <p:tag name="TIMING" val="|2.1|1.5|5.5|3|0.7|10.7|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bodyPr vert="horz" lIns="100584" tIns="45720" anchor="b">
        <a:normAutofit/>
      </a:bodyPr>
      <a:lstStyle>
        <a:defPPr algn="ctr">
          <a:buClr>
            <a:schemeClr val="tx2"/>
          </a:buClr>
          <a:buSzPct val="95000"/>
          <a:defRPr sz="32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42857</TotalTime>
  <Words>364</Words>
  <Application>Microsoft Office PowerPoint</Application>
  <PresentationFormat>On-screen Show (4:3)</PresentationFormat>
  <Paragraphs>84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Corbel</vt:lpstr>
      <vt:lpstr>Wingdings</vt:lpstr>
      <vt:lpstr>Wingdings 2</vt:lpstr>
      <vt:lpstr>Wingdings 3</vt:lpstr>
      <vt:lpstr>Metro</vt:lpstr>
      <vt:lpstr>Are You an Accident of Nature? Part 2  Free Will and Self Awareness</vt:lpstr>
      <vt:lpstr>Are you a robot?</vt:lpstr>
      <vt:lpstr>Everything Predetermined?</vt:lpstr>
      <vt:lpstr>Thoughts Predetermined?</vt:lpstr>
      <vt:lpstr>You would be a robot!</vt:lpstr>
      <vt:lpstr>PowerPoint Presentation</vt:lpstr>
      <vt:lpstr>Bible</vt:lpstr>
      <vt:lpstr>PowerPoint Presentation</vt:lpstr>
      <vt:lpstr>PowerPoint Presentation</vt:lpstr>
      <vt:lpstr>Source of Self Awareness?</vt:lpstr>
      <vt:lpstr>Purely physical world cannot explain self awareness</vt:lpstr>
      <vt:lpstr>DNA  affects:</vt:lpstr>
      <vt:lpstr>DNA  does not control thoughts</vt:lpstr>
      <vt:lpstr>Spirit gives you</vt:lpstr>
      <vt:lpstr>PowerPoint Presentation</vt:lpstr>
      <vt:lpstr>God’s Commands</vt:lpstr>
      <vt:lpstr>PowerPoint Presentation</vt:lpstr>
      <vt:lpstr>Give your own presentations.   Free downloads of Powerpoints used in these videos at:  </vt:lpstr>
      <vt:lpstr>Part 3: Mistakes Evolutionists Make              and Common Sense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By Chance</dc:title>
  <dc:creator>Mike</dc:creator>
  <cp:lastModifiedBy>Mike D</cp:lastModifiedBy>
  <cp:revision>3048</cp:revision>
  <dcterms:created xsi:type="dcterms:W3CDTF">2012-12-07T22:34:08Z</dcterms:created>
  <dcterms:modified xsi:type="dcterms:W3CDTF">2017-04-24T16:24:30Z</dcterms:modified>
</cp:coreProperties>
</file>